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4"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9CEF022-89ED-4091-AFAC-878DC3A31F67}" v="5" dt="2025-12-02T22:57:04.1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8" d="100"/>
          <a:sy n="98" d="100"/>
        </p:scale>
        <p:origin x="68"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svg>
</file>

<file path=ppt/media/image3.jpeg>
</file>

<file path=ppt/media/image4.png>
</file>

<file path=ppt/media/image5.png>
</file>

<file path=ppt/media/media1.m4a>
</file>

<file path=ppt/media/media2.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E4C618-5E97-400F-85EA-83BBD836736E}" type="datetimeFigureOut">
              <a:t>12/2/2025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63D7B6-14BF-48B5-885A-6D84A869457C}" type="slidenum">
              <a:t>‹#›</a:t>
            </a:fld>
            <a:endParaRPr lang="en-US"/>
          </a:p>
        </p:txBody>
      </p:sp>
    </p:spTree>
    <p:extLst>
      <p:ext uri="{BB962C8B-B14F-4D97-AF65-F5344CB8AC3E}">
        <p14:creationId xmlns:p14="http://schemas.microsoft.com/office/powerpoint/2010/main" val="116074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latinLnBrk="0"/>
            <a:r>
              <a:rPr lang="en-US" sz="1200" b="0" i="0" kern="1200" dirty="0">
                <a:solidFill>
                  <a:schemeClr val="tx1"/>
                </a:solidFill>
                <a:effectLst/>
                <a:latin typeface="+mn-lt"/>
                <a:ea typeface="+mn-ea"/>
                <a:cs typeface="+mn-cs"/>
              </a:rPr>
              <a:t>As Anuva (AJ) was the most experienced with </a:t>
            </a:r>
            <a:r>
              <a:rPr lang="en-US" sz="1200" b="0" i="0" kern="1200" dirty="0" err="1">
                <a:solidFill>
                  <a:schemeClr val="tx1"/>
                </a:solidFill>
                <a:effectLst/>
                <a:latin typeface="+mn-lt"/>
                <a:ea typeface="+mn-ea"/>
                <a:cs typeface="+mn-cs"/>
              </a:rPr>
              <a:t>pygame</a:t>
            </a:r>
            <a:r>
              <a:rPr lang="en-US" sz="1200" b="0" i="0" kern="1200" dirty="0">
                <a:solidFill>
                  <a:schemeClr val="tx1"/>
                </a:solidFill>
                <a:effectLst/>
                <a:latin typeface="+mn-lt"/>
                <a:ea typeface="+mn-ea"/>
                <a:cs typeface="+mn-cs"/>
              </a:rPr>
              <a:t>, she began the game code by laying out the game’s structure and establishing the main game loop. She also researched the more difficult components, such as creating the button class and the slide-down closet, and implemented them into the code. Linda and Arianna then joined in the formation of the game. Together, they prepared the initial functions (such as the page and button functions) that permitted the game to run properly. Linda and Arianna took point on creating the graphic designs for the game—Linda creating the professor avatars (which was later changed by Anuva) and pants options for clothing as well as uploading the audio to the game, while Ariana created the rest of the clothes and backgrounds in her own style. The two then created the docstrings throughout the document, which helped to organize the code and help it make sense. Once that was complete, Linda and Arianna began the process of debugging the code. It was at this time that they added additional functions to the code (Linda created the timer and automatic score generator, while Arianna created the prompt generator and inputted the play again function), which truly brought the game together.</a:t>
            </a:r>
          </a:p>
        </p:txBody>
      </p:sp>
      <p:sp>
        <p:nvSpPr>
          <p:cNvPr id="4" name="Slide Number Placeholder 3"/>
          <p:cNvSpPr>
            <a:spLocks noGrp="1"/>
          </p:cNvSpPr>
          <p:nvPr>
            <p:ph type="sldNum" sz="quarter" idx="5"/>
          </p:nvPr>
        </p:nvSpPr>
        <p:spPr/>
        <p:txBody>
          <a:bodyPr/>
          <a:lstStyle/>
          <a:p>
            <a:fld id="{CB63D7B6-14BF-48B5-885A-6D84A869457C}" type="slidenum">
              <a:t>2</a:t>
            </a:fld>
            <a:endParaRPr lang="en-US"/>
          </a:p>
        </p:txBody>
      </p:sp>
    </p:spTree>
    <p:extLst>
      <p:ext uri="{BB962C8B-B14F-4D97-AF65-F5344CB8AC3E}">
        <p14:creationId xmlns:p14="http://schemas.microsoft.com/office/powerpoint/2010/main" val="17600454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Have you ever been in class bored of linear algebra and wondered what Jordan Hamilton would look like in a goofy goose hat and a pink tutu? Ever imagined what </a:t>
            </a:r>
            <a:r>
              <a:rPr lang="en-US" dirty="0" err="1">
                <a:effectLst/>
              </a:rPr>
              <a:t>Pendar</a:t>
            </a:r>
            <a:r>
              <a:rPr lang="en-US" dirty="0">
                <a:effectLst/>
              </a:rPr>
              <a:t> </a:t>
            </a:r>
            <a:r>
              <a:rPr lang="en-US" dirty="0" err="1">
                <a:effectLst/>
              </a:rPr>
              <a:t>Mahoumdi</a:t>
            </a:r>
            <a:r>
              <a:rPr lang="en-US" dirty="0">
                <a:effectLst/>
              </a:rPr>
              <a:t> would look like suited up in a lab coat with bunny slippers? Wonder no more! This game allows CHE '30 students to dress up their first-year professors in all sorts of interesting outfit combinations!</a:t>
            </a:r>
          </a:p>
          <a:p>
            <a:r>
              <a:rPr lang="en-US" dirty="0">
                <a:effectLst/>
              </a:rPr>
              <a:t>Our game draws thematically from the Roblox game Dress to Impress, following the same general game structure, except we made our "Professor-Dress-Up Game" from scratch! This allowed us to customize certain features to make the game funnier and more enjoyable for CHE ‘30 students at Waterloo. We have designed animated cartoon versions of each professor's faces to be pasted onto our mannequin; we have geese in the dressing room and much of the clothing take direct inspiration from the W-Store clothing or even actual items of clothing that our professors have worn before.</a:t>
            </a:r>
          </a:p>
          <a:p>
            <a:r>
              <a:rPr lang="en-US" dirty="0">
                <a:effectLst/>
              </a:rPr>
              <a:t>The game provides 3 male or female professor options for students to dress up. Once the game is started, players select gender and then select from 3 options. From the male options we have Jordan Hamilton, Michael Tam, and </a:t>
            </a:r>
            <a:r>
              <a:rPr lang="en-US" dirty="0" err="1">
                <a:effectLst/>
              </a:rPr>
              <a:t>Boxin</a:t>
            </a:r>
            <a:r>
              <a:rPr lang="en-US" dirty="0">
                <a:effectLst/>
              </a:rPr>
              <a:t> Zhao, and from the female options we have </a:t>
            </a:r>
            <a:r>
              <a:rPr lang="en-US" dirty="0" err="1">
                <a:effectLst/>
              </a:rPr>
              <a:t>Pendar</a:t>
            </a:r>
            <a:r>
              <a:rPr lang="en-US" dirty="0">
                <a:effectLst/>
              </a:rPr>
              <a:t> </a:t>
            </a:r>
            <a:r>
              <a:rPr lang="en-US" dirty="0" err="1">
                <a:effectLst/>
              </a:rPr>
              <a:t>Mahoumdi</a:t>
            </a:r>
            <a:r>
              <a:rPr lang="en-US" dirty="0">
                <a:effectLst/>
              </a:rPr>
              <a:t>, Comfort Mintah, and Dean Mary Wells. After selecting their professor, players are taken to the next page, where they can open a drop-down closet and select shoes, pants, shirts, and even hats! Once players are done dressing their professor, the game ranks the outfit they've put together between 1 and 10.</a:t>
            </a:r>
          </a:p>
        </p:txBody>
      </p:sp>
      <p:sp>
        <p:nvSpPr>
          <p:cNvPr id="4" name="Slide Number Placeholder 3"/>
          <p:cNvSpPr>
            <a:spLocks noGrp="1"/>
          </p:cNvSpPr>
          <p:nvPr>
            <p:ph type="sldNum" sz="quarter" idx="5"/>
          </p:nvPr>
        </p:nvSpPr>
        <p:spPr/>
        <p:txBody>
          <a:bodyPr/>
          <a:lstStyle/>
          <a:p>
            <a:fld id="{CB63D7B6-14BF-48B5-885A-6D84A869457C}" type="slidenum">
              <a:t>3</a:t>
            </a:fld>
            <a:endParaRPr lang="en-US"/>
          </a:p>
        </p:txBody>
      </p:sp>
    </p:spTree>
    <p:extLst>
      <p:ext uri="{BB962C8B-B14F-4D97-AF65-F5344CB8AC3E}">
        <p14:creationId xmlns:p14="http://schemas.microsoft.com/office/powerpoint/2010/main" val="312941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a:ea typeface="Calibri"/>
                <a:cs typeface="Calibri"/>
              </a:rPr>
              <a:t>Closet UI Panel: </a:t>
            </a:r>
          </a:p>
          <a:p>
            <a:pPr>
              <a:defRPr/>
            </a:pPr>
            <a:r>
              <a:rPr lang="en-US" dirty="0">
                <a:ea typeface="Calibri"/>
                <a:cs typeface="Calibri"/>
              </a:rPr>
              <a:t>One of the key challenges that we encountered when writing this code was how to implement the closet panel that would display all the clothing items. Obviously, we wanted it to be some sort of button that, when clicked, would display all the subsequent clothing options but otherwise would keep them hidden. After learning how to create and move buttons, we knew it was an option to update each button's position manually and create loops that would update each button's position coordinates. But after doing some research, we learned a more efficient way was to move only the closet panel by updating </a:t>
            </a:r>
            <a:r>
              <a:rPr lang="en-US" dirty="0" err="1">
                <a:ea typeface="Calibri"/>
                <a:cs typeface="Calibri"/>
              </a:rPr>
              <a:t>menu_x</a:t>
            </a:r>
            <a:r>
              <a:rPr lang="en-US" dirty="0">
                <a:ea typeface="Calibri"/>
                <a:cs typeface="Calibri"/>
              </a:rPr>
              <a:t>, and because each button's position is drawn relative to </a:t>
            </a:r>
            <a:r>
              <a:rPr lang="en-US" dirty="0" err="1">
                <a:ea typeface="Calibri"/>
                <a:cs typeface="Calibri"/>
              </a:rPr>
              <a:t>menu_x</a:t>
            </a:r>
            <a:r>
              <a:rPr lang="en-US" dirty="0">
                <a:ea typeface="Calibri"/>
                <a:cs typeface="Calibri"/>
              </a:rPr>
              <a:t>, the buttons appear to slide with the closet. Therefore, the buttons in the closet don't actually physically move, but their draw position moves. The buttons are still functional because we updated their clickable area with the same offsets that we used when drawing them, so when the user clicks on the new button positions, the button actually works. </a:t>
            </a:r>
          </a:p>
          <a:p>
            <a:pPr>
              <a:defRPr/>
            </a:pPr>
            <a:endParaRPr lang="en-US" dirty="0">
              <a:ea typeface="Calibri"/>
              <a:cs typeface="Calibri"/>
            </a:endParaRPr>
          </a:p>
          <a:p>
            <a:pPr>
              <a:defRPr/>
            </a:pPr>
            <a:r>
              <a:rPr lang="en-US" dirty="0">
                <a:ea typeface="Calibri"/>
                <a:cs typeface="Calibri"/>
              </a:rPr>
              <a:t>General:</a:t>
            </a:r>
          </a:p>
          <a:p>
            <a:pPr>
              <a:defRPr/>
            </a:pPr>
            <a:r>
              <a:rPr lang="en-US" dirty="0">
                <a:ea typeface="Calibri"/>
                <a:cs typeface="Calibri"/>
              </a:rPr>
              <a:t>Not just that, but it's crucial to remember that our group, in majority, is made up of inexperienced coders. As a result, some of the aspects of our assignment proved more difficult than they should have. GitHub, in particular, proved to be a confusing application to use. To combat this difficulty, they employed the help of their TAs and professor whenever they saw fit, which permitted their game design to truly flourish. Additionally, despite being given ample time to work on the video-game, the group found themselves anxious about completing their game amidst their busy end-of-term schedule. They found it difficult to prioritize working on the project at times, given that finals were looming. To combat this, they created a group chat as well as an organized chart designating tasks to each member at appropriate times.</a:t>
            </a:r>
          </a:p>
          <a:p>
            <a:pPr>
              <a:defRPr/>
            </a:pPr>
            <a:endParaRPr lang="en-US" dirty="0">
              <a:ea typeface="Calibri"/>
              <a:cs typeface="Calibri"/>
            </a:endParaRPr>
          </a:p>
        </p:txBody>
      </p:sp>
      <p:sp>
        <p:nvSpPr>
          <p:cNvPr id="4" name="Slide Number Placeholder 3"/>
          <p:cNvSpPr>
            <a:spLocks noGrp="1"/>
          </p:cNvSpPr>
          <p:nvPr>
            <p:ph type="sldNum" sz="quarter" idx="5"/>
          </p:nvPr>
        </p:nvSpPr>
        <p:spPr/>
        <p:txBody>
          <a:bodyPr/>
          <a:lstStyle/>
          <a:p>
            <a:fld id="{CB63D7B6-14BF-48B5-885A-6D84A869457C}" type="slidenum">
              <a:rPr lang="en-CA" smtClean="0"/>
              <a:t>4</a:t>
            </a:fld>
            <a:endParaRPr lang="en-CA"/>
          </a:p>
        </p:txBody>
      </p:sp>
    </p:spTree>
    <p:extLst>
      <p:ext uri="{BB962C8B-B14F-4D97-AF65-F5344CB8AC3E}">
        <p14:creationId xmlns:p14="http://schemas.microsoft.com/office/powerpoint/2010/main" val="18017004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185BB-8B07-4DC9-86F3-2A225C77748D}"/>
              </a:ext>
            </a:extLst>
          </p:cNvPr>
          <p:cNvSpPr>
            <a:spLocks noGrp="1"/>
          </p:cNvSpPr>
          <p:nvPr>
            <p:ph type="ctrTitle"/>
          </p:nvPr>
        </p:nvSpPr>
        <p:spPr>
          <a:xfrm>
            <a:off x="1600200" y="1261872"/>
            <a:ext cx="7638222" cy="2852928"/>
          </a:xfrm>
        </p:spPr>
        <p:txBody>
          <a:bodyPr anchor="b">
            <a:normAutofit/>
          </a:bodyPr>
          <a:lstStyle>
            <a:lvl1pPr algn="l">
              <a:lnSpc>
                <a:spcPct val="130000"/>
              </a:lnSpc>
              <a:defRPr sz="3600" spc="1300" baseline="0"/>
            </a:lvl1pPr>
          </a:lstStyle>
          <a:p>
            <a:r>
              <a:rPr lang="en-US"/>
              <a:t>Click to edit Master title style</a:t>
            </a:r>
          </a:p>
        </p:txBody>
      </p:sp>
      <p:sp>
        <p:nvSpPr>
          <p:cNvPr id="3" name="Subtitle 2">
            <a:extLst>
              <a:ext uri="{FF2B5EF4-FFF2-40B4-BE49-F238E27FC236}">
                <a16:creationId xmlns:a16="http://schemas.microsoft.com/office/drawing/2014/main" id="{514D496A-6E7A-4923-8ED5-B4164125DEB6}"/>
              </a:ext>
            </a:extLst>
          </p:cNvPr>
          <p:cNvSpPr>
            <a:spLocks noGrp="1"/>
          </p:cNvSpPr>
          <p:nvPr>
            <p:ph type="subTitle" idx="1"/>
          </p:nvPr>
        </p:nvSpPr>
        <p:spPr>
          <a:xfrm>
            <a:off x="1600200" y="4681728"/>
            <a:ext cx="7638222" cy="929296"/>
          </a:xfrm>
          <a:prstGeom prst="rect">
            <a:avLst/>
          </a:prstGeom>
        </p:spPr>
        <p:txBody>
          <a:bodyPr>
            <a:normAutofit/>
          </a:bodyPr>
          <a:lstStyle>
            <a:lvl1pPr marL="0" indent="0" algn="l">
              <a:lnSpc>
                <a:spcPct val="13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5E3D20-43DC-4C14-8CFF-18545AED1B5B}"/>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E34FC300-5AFC-418B-85FD-EFA94BD7AF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9C7E81-ED3C-4DB0-8E74-AD2A87E6BE8A}"/>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0C817C9-850F-4FB6-B93B-CF3076C4A5C1}"/>
              </a:ext>
            </a:extLst>
          </p:cNvPr>
          <p:cNvGrpSpPr/>
          <p:nvPr/>
        </p:nvGrpSpPr>
        <p:grpSpPr>
          <a:xfrm flipH="1">
            <a:off x="0" y="0"/>
            <a:ext cx="567782" cy="3306479"/>
            <a:chOff x="11619770" y="-2005"/>
            <a:chExt cx="567782" cy="3306479"/>
          </a:xfrm>
        </p:grpSpPr>
        <p:sp>
          <p:nvSpPr>
            <p:cNvPr id="8" name="Freeform: Shape 7">
              <a:extLst>
                <a:ext uri="{FF2B5EF4-FFF2-40B4-BE49-F238E27FC236}">
                  <a16:creationId xmlns:a16="http://schemas.microsoft.com/office/drawing/2014/main" id="{159433A8-B67D-4675-AFDE-131069A709FC}"/>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1CD1C45-6A4D-4237-B39C-2D58F401A8C5}"/>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54606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E581-A090-4AE9-9965-B06BDB52BD95}"/>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p>
        </p:txBody>
      </p:sp>
      <p:sp>
        <p:nvSpPr>
          <p:cNvPr id="3" name="Picture Placeholder 2">
            <a:extLst>
              <a:ext uri="{FF2B5EF4-FFF2-40B4-BE49-F238E27FC236}">
                <a16:creationId xmlns:a16="http://schemas.microsoft.com/office/drawing/2014/main" id="{9839DEF4-262F-4ACF-9B29-3D4B819E7065}"/>
              </a:ext>
            </a:extLst>
          </p:cNvPr>
          <p:cNvSpPr>
            <a:spLocks noGrp="1"/>
          </p:cNvSpPr>
          <p:nvPr>
            <p:ph type="pic" idx="1"/>
          </p:nvPr>
        </p:nvSpPr>
        <p:spPr>
          <a:xfrm>
            <a:off x="5353969" y="987425"/>
            <a:ext cx="5694503"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4ED7CBB-7A6F-441E-9072-2494B952FA8B}"/>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159692-77BE-4A7D-AA70-635007A6E92C}"/>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6" name="Footer Placeholder 5">
            <a:extLst>
              <a:ext uri="{FF2B5EF4-FFF2-40B4-BE49-F238E27FC236}">
                <a16:creationId xmlns:a16="http://schemas.microsoft.com/office/drawing/2014/main" id="{FBB9A4DA-63AF-4D6A-98DB-E1D0AC741E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6B7958-B19B-4C23-A82F-DD4E4B912B29}"/>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286450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958AD-1CAD-45B3-B83D-DC9D33CD61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153F2E-0397-4423-8A88-D0059DEAF0CE}"/>
              </a:ext>
            </a:extLst>
          </p:cNvPr>
          <p:cNvSpPr>
            <a:spLocks noGrp="1"/>
          </p:cNvSpPr>
          <p:nvPr>
            <p:ph type="body" orient="vert" idx="1"/>
          </p:nvPr>
        </p:nvSpPr>
        <p:spPr>
          <a:xfrm>
            <a:off x="808662" y="2019299"/>
            <a:ext cx="10357666" cy="411480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7ADDE1-7025-4FA9-822D-481685085490}"/>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6B2A73E0-F328-46DC-98BE-CA0981F75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652226-010C-494F-8BE8-BF91F3553DD5}"/>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9F89E9C4-9D18-4529-BC0C-68EAE507CDF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D7DF5937-0C03-4786-AB62-3CF7CECB92D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9AD93DB-2DB0-4B2D-884B-6EC45344325B}"/>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624608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C635D0-31D9-44E1-911D-F7D5D5400992}"/>
              </a:ext>
            </a:extLst>
          </p:cNvPr>
          <p:cNvSpPr>
            <a:spLocks noGrp="1"/>
          </p:cNvSpPr>
          <p:nvPr>
            <p:ph type="title" orient="vert"/>
          </p:nvPr>
        </p:nvSpPr>
        <p:spPr>
          <a:xfrm>
            <a:off x="8853914" y="624313"/>
            <a:ext cx="2537986" cy="55097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7F9230-1FA4-439D-A800-B5F006F07C0D}"/>
              </a:ext>
            </a:extLst>
          </p:cNvPr>
          <p:cNvSpPr>
            <a:spLocks noGrp="1"/>
          </p:cNvSpPr>
          <p:nvPr>
            <p:ph type="body" orient="vert" idx="1"/>
          </p:nvPr>
        </p:nvSpPr>
        <p:spPr>
          <a:xfrm>
            <a:off x="800100" y="624313"/>
            <a:ext cx="7816542" cy="550978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5AB2A3-7055-43AF-8BAB-0A9B7444867A}"/>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EE9A1821-A311-49CD-BCB4-B4BC88661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37C6A8-813A-486A-AA90-AB28935F2B4F}"/>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38C7A17-06CC-442C-A876-A51B2B55650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54C1798A-2980-4F34-8355-7BCB6B295322}"/>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59D7542C-E4AE-488F-BC75-2E7ED83910CE}"/>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63045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958AD-1CAD-45B3-B83D-DC9D33CD613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153F2E-0397-4423-8A88-D0059DEAF0CE}"/>
              </a:ext>
            </a:extLst>
          </p:cNvPr>
          <p:cNvSpPr>
            <a:spLocks noGrp="1"/>
          </p:cNvSpPr>
          <p:nvPr>
            <p:ph type="body" orient="vert" idx="1"/>
          </p:nvPr>
        </p:nvSpPr>
        <p:spPr>
          <a:xfrm>
            <a:off x="808662" y="2019299"/>
            <a:ext cx="10357666" cy="411480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7ADDE1-7025-4FA9-822D-481685085490}"/>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6B2A73E0-F328-46DC-98BE-CA0981F75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652226-010C-494F-8BE8-BF91F3553DD5}"/>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9F89E9C4-9D18-4529-BC0C-68EAE507CDF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D7DF5937-0C03-4786-AB62-3CF7CECB92D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9AD93DB-2DB0-4B2D-884B-6EC45344325B}"/>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624608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C635D0-31D9-44E1-911D-F7D5D5400992}"/>
              </a:ext>
            </a:extLst>
          </p:cNvPr>
          <p:cNvSpPr>
            <a:spLocks noGrp="1"/>
          </p:cNvSpPr>
          <p:nvPr>
            <p:ph type="title" orient="vert"/>
          </p:nvPr>
        </p:nvSpPr>
        <p:spPr>
          <a:xfrm>
            <a:off x="8853914" y="624313"/>
            <a:ext cx="2537986" cy="55097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7F9230-1FA4-439D-A800-B5F006F07C0D}"/>
              </a:ext>
            </a:extLst>
          </p:cNvPr>
          <p:cNvSpPr>
            <a:spLocks noGrp="1"/>
          </p:cNvSpPr>
          <p:nvPr>
            <p:ph type="body" orient="vert" idx="1"/>
          </p:nvPr>
        </p:nvSpPr>
        <p:spPr>
          <a:xfrm>
            <a:off x="800100" y="624313"/>
            <a:ext cx="7816542" cy="550978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5AB2A3-7055-43AF-8BAB-0A9B7444867A}"/>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EE9A1821-A311-49CD-BCB4-B4BC88661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37C6A8-813A-486A-AA90-AB28935F2B4F}"/>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38C7A17-06CC-442C-A876-A51B2B55650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54C1798A-2980-4F34-8355-7BCB6B295322}"/>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59D7542C-E4AE-488F-BC75-2E7ED83910CE}"/>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63045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185BB-8B07-4DC9-86F3-2A225C77748D}"/>
              </a:ext>
            </a:extLst>
          </p:cNvPr>
          <p:cNvSpPr>
            <a:spLocks noGrp="1"/>
          </p:cNvSpPr>
          <p:nvPr>
            <p:ph type="ctrTitle"/>
          </p:nvPr>
        </p:nvSpPr>
        <p:spPr>
          <a:xfrm>
            <a:off x="1600200" y="1261872"/>
            <a:ext cx="7638222" cy="2852928"/>
          </a:xfrm>
        </p:spPr>
        <p:txBody>
          <a:bodyPr anchor="b">
            <a:normAutofit/>
          </a:bodyPr>
          <a:lstStyle>
            <a:lvl1pPr algn="l">
              <a:lnSpc>
                <a:spcPct val="130000"/>
              </a:lnSpc>
              <a:defRPr sz="3600" spc="1300" baseline="0"/>
            </a:lvl1pPr>
          </a:lstStyle>
          <a:p>
            <a:r>
              <a:rPr lang="en-US"/>
              <a:t>Click to edit Master title style</a:t>
            </a:r>
          </a:p>
        </p:txBody>
      </p:sp>
      <p:sp>
        <p:nvSpPr>
          <p:cNvPr id="3" name="Subtitle 2">
            <a:extLst>
              <a:ext uri="{FF2B5EF4-FFF2-40B4-BE49-F238E27FC236}">
                <a16:creationId xmlns:a16="http://schemas.microsoft.com/office/drawing/2014/main" id="{514D496A-6E7A-4923-8ED5-B4164125DEB6}"/>
              </a:ext>
            </a:extLst>
          </p:cNvPr>
          <p:cNvSpPr>
            <a:spLocks noGrp="1"/>
          </p:cNvSpPr>
          <p:nvPr>
            <p:ph type="subTitle" idx="1"/>
          </p:nvPr>
        </p:nvSpPr>
        <p:spPr>
          <a:xfrm>
            <a:off x="1600200" y="4681728"/>
            <a:ext cx="7638222" cy="929296"/>
          </a:xfrm>
          <a:prstGeom prst="rect">
            <a:avLst/>
          </a:prstGeom>
        </p:spPr>
        <p:txBody>
          <a:bodyPr>
            <a:normAutofit/>
          </a:bodyPr>
          <a:lstStyle>
            <a:lvl1pPr marL="0" indent="0" algn="l">
              <a:lnSpc>
                <a:spcPct val="13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5E3D20-43DC-4C14-8CFF-18545AED1B5B}"/>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E34FC300-5AFC-418B-85FD-EFA94BD7AF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9C7E81-ED3C-4DB0-8E74-AD2A87E6BE8A}"/>
              </a:ext>
            </a:extLst>
          </p:cNvPr>
          <p:cNvSpPr>
            <a:spLocks noGrp="1"/>
          </p:cNvSpPr>
          <p:nvPr>
            <p:ph type="sldNum" sz="quarter" idx="12"/>
          </p:nvPr>
        </p:nvSpPr>
        <p:spPr/>
        <p:txBody>
          <a:body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F0C817C9-850F-4FB6-B93B-CF3076C4A5C1}"/>
              </a:ext>
            </a:extLst>
          </p:cNvPr>
          <p:cNvGrpSpPr/>
          <p:nvPr/>
        </p:nvGrpSpPr>
        <p:grpSpPr>
          <a:xfrm flipH="1">
            <a:off x="0" y="0"/>
            <a:ext cx="567782" cy="3306479"/>
            <a:chOff x="11619770" y="-2005"/>
            <a:chExt cx="567782" cy="3306479"/>
          </a:xfrm>
        </p:grpSpPr>
        <p:sp>
          <p:nvSpPr>
            <p:cNvPr id="8" name="Freeform: Shape 7">
              <a:extLst>
                <a:ext uri="{FF2B5EF4-FFF2-40B4-BE49-F238E27FC236}">
                  <a16:creationId xmlns:a16="http://schemas.microsoft.com/office/drawing/2014/main" id="{159433A8-B67D-4675-AFDE-131069A709FC}"/>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E1CD1C45-6A4D-4237-B39C-2D58F401A8C5}"/>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54606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25F8D-0421-4AEC-9C40-A13163EC8A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037680-115A-411F-AEF6-4AC2096B4A70}"/>
              </a:ext>
            </a:extLst>
          </p:cNvPr>
          <p:cNvSpPr>
            <a:spLocks noGrp="1"/>
          </p:cNvSpPr>
          <p:nvPr>
            <p:ph idx="1"/>
          </p:nvPr>
        </p:nvSpPr>
        <p:spPr>
          <a:xfrm>
            <a:off x="808662" y="2019299"/>
            <a:ext cx="10357666" cy="41148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0CC193-1304-4D0F-8331-14D4EC08EFE8}"/>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0AF455C1-CD32-4050-BAFF-51CC6B62DF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AF608-FF11-4CBE-B717-5D56AE67DDE1}"/>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9600238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BD23A02E-6DCF-427A-8CFD-281B2185C7F0}"/>
              </a:ext>
            </a:extLst>
          </p:cNvPr>
          <p:cNvSpPr/>
          <p:nvPr/>
        </p:nvSpPr>
        <p:spPr>
          <a:xfrm>
            <a:off x="3242985" y="511814"/>
            <a:ext cx="5706031" cy="5706031"/>
          </a:xfrm>
          <a:prstGeom prst="ellipse">
            <a:avLst/>
          </a:prstGeom>
          <a:solidFill>
            <a:schemeClr val="accent1">
              <a:lumMod val="20000"/>
              <a:lumOff val="80000"/>
            </a:schemeClr>
          </a:solidFill>
          <a:ln>
            <a:noFill/>
          </a:ln>
          <a:effectLst>
            <a:outerShdw dist="165100" dir="2220000" algn="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6B4C32-F19C-44F3-8EF8-1F506D74DD7A}"/>
              </a:ext>
            </a:extLst>
          </p:cNvPr>
          <p:cNvSpPr>
            <a:spLocks noGrp="1"/>
          </p:cNvSpPr>
          <p:nvPr>
            <p:ph type="title"/>
          </p:nvPr>
        </p:nvSpPr>
        <p:spPr>
          <a:xfrm>
            <a:off x="3649192" y="1709738"/>
            <a:ext cx="4893617" cy="2553893"/>
          </a:xfrm>
        </p:spPr>
        <p:txBody>
          <a:bodyPr anchor="b">
            <a:normAutofit/>
          </a:bodyPr>
          <a:lstStyle>
            <a:lvl1pPr algn="ctr">
              <a:defRPr sz="3600"/>
            </a:lvl1pPr>
          </a:lstStyle>
          <a:p>
            <a:r>
              <a:rPr lang="en-US"/>
              <a:t>Click to edit Master title style</a:t>
            </a:r>
          </a:p>
        </p:txBody>
      </p:sp>
      <p:sp>
        <p:nvSpPr>
          <p:cNvPr id="3" name="Text Placeholder 2">
            <a:extLst>
              <a:ext uri="{FF2B5EF4-FFF2-40B4-BE49-F238E27FC236}">
                <a16:creationId xmlns:a16="http://schemas.microsoft.com/office/drawing/2014/main" id="{B0889729-131C-4F78-9DAA-E9EE28EA912F}"/>
              </a:ext>
            </a:extLst>
          </p:cNvPr>
          <p:cNvSpPr>
            <a:spLocks noGrp="1"/>
          </p:cNvSpPr>
          <p:nvPr>
            <p:ph type="body" idx="1"/>
          </p:nvPr>
        </p:nvSpPr>
        <p:spPr>
          <a:xfrm>
            <a:off x="4062249" y="4540468"/>
            <a:ext cx="4067503" cy="1154037"/>
          </a:xfrm>
          <a:prstGeom prst="rect">
            <a:avLst/>
          </a:prstGeom>
        </p:spPr>
        <p:txBody>
          <a:bodyPr>
            <a:normAutofit/>
          </a:bodyPr>
          <a:lstStyle>
            <a:lvl1pPr marL="0" indent="0" algn="ctr">
              <a:buNone/>
              <a:defRPr sz="1600" b="1" cap="all" spc="600" baseline="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24E608-AC1F-41FB-974A-BD619C6C26B5}"/>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C0986158-8B03-45C3-891D-0357B198B6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3B054-E8A2-43FD-B0FB-B1CCFA4BC0AD}"/>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362951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64AA7-6D5A-402E-AD1A-880F2BDB7E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0D32B6-F9D8-4A43-B52C-336CFAB00A56}"/>
              </a:ext>
            </a:extLst>
          </p:cNvPr>
          <p:cNvSpPr>
            <a:spLocks noGrp="1"/>
          </p:cNvSpPr>
          <p:nvPr>
            <p:ph sz="half" idx="1"/>
          </p:nvPr>
        </p:nvSpPr>
        <p:spPr>
          <a:xfrm>
            <a:off x="812976" y="2019299"/>
            <a:ext cx="4995019"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50CDD9-5742-4A34-BA72-7CCA72D914F4}"/>
              </a:ext>
            </a:extLst>
          </p:cNvPr>
          <p:cNvSpPr>
            <a:spLocks noGrp="1"/>
          </p:cNvSpPr>
          <p:nvPr>
            <p:ph sz="half" idx="2"/>
          </p:nvPr>
        </p:nvSpPr>
        <p:spPr>
          <a:xfrm>
            <a:off x="6293718" y="2019299"/>
            <a:ext cx="5027954"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2783AA-D2AB-4385-A91F-870CB6564611}"/>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6" name="Footer Placeholder 5">
            <a:extLst>
              <a:ext uri="{FF2B5EF4-FFF2-40B4-BE49-F238E27FC236}">
                <a16:creationId xmlns:a16="http://schemas.microsoft.com/office/drawing/2014/main" id="{855AAD9C-5CA2-4DA1-84D3-B1838979F6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1AB3C7-9574-47BC-932D-782BEE9989DA}"/>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07481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4C468-781B-4BC5-8DEA-B9EF2BF90DD2}"/>
              </a:ext>
            </a:extLst>
          </p:cNvPr>
          <p:cNvSpPr>
            <a:spLocks noGrp="1"/>
          </p:cNvSpPr>
          <p:nvPr>
            <p:ph type="title"/>
          </p:nvPr>
        </p:nvSpPr>
        <p:spPr>
          <a:xfrm>
            <a:off x="811460" y="369168"/>
            <a:ext cx="10458729" cy="1439818"/>
          </a:xfrm>
        </p:spPr>
        <p:txBody>
          <a:bodyPr/>
          <a:lstStyle/>
          <a:p>
            <a:r>
              <a:rPr lang="en-US"/>
              <a:t>Click to edit Master title style</a:t>
            </a:r>
          </a:p>
        </p:txBody>
      </p:sp>
      <p:sp>
        <p:nvSpPr>
          <p:cNvPr id="3" name="Text Placeholder 2">
            <a:extLst>
              <a:ext uri="{FF2B5EF4-FFF2-40B4-BE49-F238E27FC236}">
                <a16:creationId xmlns:a16="http://schemas.microsoft.com/office/drawing/2014/main" id="{5367223F-48E4-491D-AB5D-5FC8A0C566AF}"/>
              </a:ext>
            </a:extLst>
          </p:cNvPr>
          <p:cNvSpPr>
            <a:spLocks noGrp="1"/>
          </p:cNvSpPr>
          <p:nvPr>
            <p:ph type="body" idx="1"/>
          </p:nvPr>
        </p:nvSpPr>
        <p:spPr>
          <a:xfrm>
            <a:off x="800101" y="1843067"/>
            <a:ext cx="5007894"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D6B764-4B87-42FF-ABAA-69B07B88FF40}"/>
              </a:ext>
            </a:extLst>
          </p:cNvPr>
          <p:cNvSpPr>
            <a:spLocks noGrp="1"/>
          </p:cNvSpPr>
          <p:nvPr>
            <p:ph sz="half" idx="2"/>
          </p:nvPr>
        </p:nvSpPr>
        <p:spPr>
          <a:xfrm>
            <a:off x="800101" y="2505075"/>
            <a:ext cx="5007894"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4357B9-406F-4BF9-B8FB-C53421EEF5A6}"/>
              </a:ext>
            </a:extLst>
          </p:cNvPr>
          <p:cNvSpPr>
            <a:spLocks noGrp="1"/>
          </p:cNvSpPr>
          <p:nvPr>
            <p:ph type="body" sz="quarter" idx="3"/>
          </p:nvPr>
        </p:nvSpPr>
        <p:spPr>
          <a:xfrm>
            <a:off x="6276061" y="1843067"/>
            <a:ext cx="4994128"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20462B-1939-4DAA-A7DD-6BDC95054A6E}"/>
              </a:ext>
            </a:extLst>
          </p:cNvPr>
          <p:cNvSpPr>
            <a:spLocks noGrp="1"/>
          </p:cNvSpPr>
          <p:nvPr>
            <p:ph sz="quarter" idx="4"/>
          </p:nvPr>
        </p:nvSpPr>
        <p:spPr>
          <a:xfrm>
            <a:off x="6276061" y="2505075"/>
            <a:ext cx="4994128"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76C938B-C4C2-4FA9-85CA-9CD742CD7523}"/>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8" name="Footer Placeholder 7">
            <a:extLst>
              <a:ext uri="{FF2B5EF4-FFF2-40B4-BE49-F238E27FC236}">
                <a16:creationId xmlns:a16="http://schemas.microsoft.com/office/drawing/2014/main" id="{11AD8886-0D28-4D49-8D43-151D37E948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2FDDE8-E9F8-4B6C-9A40-829617A7C84D}"/>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4168793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AE3D8-6C35-428B-B2F2-251FDE10BD20}"/>
              </a:ext>
            </a:extLst>
          </p:cNvPr>
          <p:cNvSpPr>
            <a:spLocks noGrp="1"/>
          </p:cNvSpPr>
          <p:nvPr>
            <p:ph type="title"/>
          </p:nvPr>
        </p:nvSpPr>
        <p:spPr>
          <a:xfrm>
            <a:off x="800100" y="983769"/>
            <a:ext cx="10094770" cy="1180574"/>
          </a:xfrm>
          <a:solidFill>
            <a:schemeClr val="accent1">
              <a:lumMod val="20000"/>
              <a:lumOff val="80000"/>
            </a:schemeClr>
          </a:solidFill>
          <a:effectLst>
            <a:outerShdw dist="165100" dir="18900000" algn="bl" rotWithShape="0">
              <a:prstClr val="black"/>
            </a:outerShdw>
          </a:effectLst>
        </p:spPr>
        <p:txBody>
          <a:bodyPr/>
          <a:lstStyle>
            <a:lvl1pPr marL="182880">
              <a:defRPr/>
            </a:lvl1pPr>
          </a:lstStyle>
          <a:p>
            <a:r>
              <a:rPr lang="en-US"/>
              <a:t>Click to edit Master title style</a:t>
            </a:r>
          </a:p>
        </p:txBody>
      </p:sp>
      <p:sp>
        <p:nvSpPr>
          <p:cNvPr id="3" name="Date Placeholder 2">
            <a:extLst>
              <a:ext uri="{FF2B5EF4-FFF2-40B4-BE49-F238E27FC236}">
                <a16:creationId xmlns:a16="http://schemas.microsoft.com/office/drawing/2014/main" id="{4F0B8015-E11A-42CA-AE88-7BD73F87E566}"/>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4" name="Footer Placeholder 3">
            <a:extLst>
              <a:ext uri="{FF2B5EF4-FFF2-40B4-BE49-F238E27FC236}">
                <a16:creationId xmlns:a16="http://schemas.microsoft.com/office/drawing/2014/main" id="{07309078-34CA-45CD-B479-03906A265C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D03258-F989-47B2-A643-A60CD8A77BC8}"/>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957346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DA2F31-48B6-40CE-A364-3CE73FD859B4}"/>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3" name="Footer Placeholder 2">
            <a:extLst>
              <a:ext uri="{FF2B5EF4-FFF2-40B4-BE49-F238E27FC236}">
                <a16:creationId xmlns:a16="http://schemas.microsoft.com/office/drawing/2014/main" id="{117EEA00-F166-41EB-9331-CA99BB70F02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BB051F-F8FC-4FF6-9783-45F9FE7AC302}"/>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901155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8635-A5AF-48F4-8CD2-FB0E01113904}"/>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p>
        </p:txBody>
      </p:sp>
      <p:sp>
        <p:nvSpPr>
          <p:cNvPr id="3" name="Content Placeholder 2">
            <a:extLst>
              <a:ext uri="{FF2B5EF4-FFF2-40B4-BE49-F238E27FC236}">
                <a16:creationId xmlns:a16="http://schemas.microsoft.com/office/drawing/2014/main" id="{E6E15E0E-DCC0-4781-A608-962B1241B5AA}"/>
              </a:ext>
            </a:extLst>
          </p:cNvPr>
          <p:cNvSpPr>
            <a:spLocks noGrp="1"/>
          </p:cNvSpPr>
          <p:nvPr>
            <p:ph idx="1"/>
          </p:nvPr>
        </p:nvSpPr>
        <p:spPr>
          <a:xfrm>
            <a:off x="5309826" y="987425"/>
            <a:ext cx="6045562"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121F43E-3D50-4A1C-A289-B3D0DD0E710F}"/>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E70E3A-6639-4EA0-8305-C1899DAB49EB}"/>
              </a:ext>
            </a:extLst>
          </p:cNvPr>
          <p:cNvSpPr>
            <a:spLocks noGrp="1"/>
          </p:cNvSpPr>
          <p:nvPr>
            <p:ph type="dt" sz="half" idx="10"/>
          </p:nvPr>
        </p:nvSpPr>
        <p:spPr/>
        <p:txBody>
          <a:bodyPr/>
          <a:lstStyle/>
          <a:p>
            <a:fld id="{E6171E64-FE02-4DE5-B72F-53C3706641C3}" type="datetimeFigureOut">
              <a:rPr lang="en-US" smtClean="0"/>
              <a:t>12/2/2025</a:t>
            </a:fld>
            <a:endParaRPr lang="en-US"/>
          </a:p>
        </p:txBody>
      </p:sp>
      <p:sp>
        <p:nvSpPr>
          <p:cNvPr id="6" name="Footer Placeholder 5">
            <a:extLst>
              <a:ext uri="{FF2B5EF4-FFF2-40B4-BE49-F238E27FC236}">
                <a16:creationId xmlns:a16="http://schemas.microsoft.com/office/drawing/2014/main" id="{5B6AFD57-4189-42FB-B29E-96366E51B4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F5E2EC-8483-4FBC-9D29-C19025FA8F97}"/>
              </a:ext>
            </a:extLst>
          </p:cNvPr>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38238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86DAE1-1F65-43B8-A400-95E6DEEDCDFC}"/>
              </a:ext>
            </a:extLst>
          </p:cNvPr>
          <p:cNvSpPr>
            <a:spLocks noGrp="1"/>
          </p:cNvSpPr>
          <p:nvPr>
            <p:ph type="title"/>
          </p:nvPr>
        </p:nvSpPr>
        <p:spPr>
          <a:xfrm>
            <a:off x="808661" y="365125"/>
            <a:ext cx="10357666" cy="143845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2D75C993-A44B-4C2D-818E-4C9000BB05C1}"/>
              </a:ext>
            </a:extLst>
          </p:cNvPr>
          <p:cNvSpPr>
            <a:spLocks noGrp="1"/>
          </p:cNvSpPr>
          <p:nvPr>
            <p:ph type="body" idx="1"/>
          </p:nvPr>
        </p:nvSpPr>
        <p:spPr>
          <a:xfrm>
            <a:off x="808662" y="2019299"/>
            <a:ext cx="10357666"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A21B6E-ECC6-47D0-9C14-812B746F1563}"/>
              </a:ext>
            </a:extLst>
          </p:cNvPr>
          <p:cNvSpPr>
            <a:spLocks noGrp="1"/>
          </p:cNvSpPr>
          <p:nvPr>
            <p:ph type="dt" sz="half" idx="2"/>
          </p:nvPr>
        </p:nvSpPr>
        <p:spPr>
          <a:xfrm>
            <a:off x="795014" y="6342042"/>
            <a:ext cx="2743200" cy="365125"/>
          </a:xfrm>
          <a:prstGeom prst="rect">
            <a:avLst/>
          </a:prstGeom>
        </p:spPr>
        <p:txBody>
          <a:bodyPr vert="horz" lIns="91440" tIns="45720" rIns="91440" bIns="45720" rtlCol="0" anchor="ctr"/>
          <a:lstStyle>
            <a:lvl1pPr algn="l">
              <a:defRPr sz="1000" spc="100" baseline="0">
                <a:solidFill>
                  <a:schemeClr val="tx1"/>
                </a:solidFill>
              </a:defRPr>
            </a:lvl1pPr>
          </a:lstStyle>
          <a:p>
            <a:fld id="{E6171E64-FE02-4DE5-B72F-53C3706641C3}" type="datetimeFigureOut">
              <a:rPr lang="en-US" smtClean="0"/>
              <a:t>12/2/2025</a:t>
            </a:fld>
            <a:endParaRPr lang="en-US"/>
          </a:p>
        </p:txBody>
      </p:sp>
      <p:sp>
        <p:nvSpPr>
          <p:cNvPr id="5" name="Footer Placeholder 4">
            <a:extLst>
              <a:ext uri="{FF2B5EF4-FFF2-40B4-BE49-F238E27FC236}">
                <a16:creationId xmlns:a16="http://schemas.microsoft.com/office/drawing/2014/main" id="{5209A716-DEA9-48A9-A5BC-0F392D2B49AC}"/>
              </a:ext>
            </a:extLst>
          </p:cNvPr>
          <p:cNvSpPr>
            <a:spLocks noGrp="1"/>
          </p:cNvSpPr>
          <p:nvPr>
            <p:ph type="ftr" sz="quarter" idx="3"/>
          </p:nvPr>
        </p:nvSpPr>
        <p:spPr>
          <a:xfrm>
            <a:off x="7696200" y="6342042"/>
            <a:ext cx="3470128" cy="365125"/>
          </a:xfrm>
          <a:prstGeom prst="rect">
            <a:avLst/>
          </a:prstGeom>
        </p:spPr>
        <p:txBody>
          <a:bodyPr vert="horz" lIns="91440" tIns="45720" rIns="91440" bIns="45720" rtlCol="0" anchor="ctr"/>
          <a:lstStyle>
            <a:lvl1pPr algn="r">
              <a:defRPr sz="1000" spc="5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C09CB69E-A0E4-4558-9C62-4CD8CDD2A501}"/>
              </a:ext>
            </a:extLst>
          </p:cNvPr>
          <p:cNvSpPr>
            <a:spLocks noGrp="1"/>
          </p:cNvSpPr>
          <p:nvPr>
            <p:ph type="sldNum" sz="quarter" idx="4"/>
          </p:nvPr>
        </p:nvSpPr>
        <p:spPr>
          <a:xfrm>
            <a:off x="11166329" y="6342042"/>
            <a:ext cx="526228" cy="365125"/>
          </a:xfrm>
          <a:prstGeom prst="rect">
            <a:avLst/>
          </a:prstGeom>
        </p:spPr>
        <p:txBody>
          <a:bodyPr vert="horz" lIns="91440" tIns="45720" rIns="91440" bIns="45720" rtlCol="0" anchor="ctr"/>
          <a:lstStyle>
            <a:lvl1pPr algn="r">
              <a:defRPr sz="1000" spc="100" baseline="0">
                <a:solidFill>
                  <a:schemeClr val="tx1"/>
                </a:solidFill>
              </a:defRPr>
            </a:lvl1pPr>
          </a:lstStyle>
          <a:p>
            <a:fld id="{91F18EF7-BE1E-4ECB-84D4-67C2B4D8F095}" type="slidenum">
              <a:rPr lang="en-US" smtClean="0"/>
              <a:t>‹#›</a:t>
            </a:fld>
            <a:endParaRPr lang="en-US"/>
          </a:p>
        </p:txBody>
      </p:sp>
      <p:grpSp>
        <p:nvGrpSpPr>
          <p:cNvPr id="7" name="Group 6">
            <a:extLst>
              <a:ext uri="{FF2B5EF4-FFF2-40B4-BE49-F238E27FC236}">
                <a16:creationId xmlns:a16="http://schemas.microsoft.com/office/drawing/2014/main" id="{EB6ECC43-D65E-4A7B-A76B-D278A2184166}"/>
              </a:ext>
            </a:extLst>
          </p:cNvPr>
          <p:cNvGrpSpPr/>
          <p:nvPr/>
        </p:nvGrpSpPr>
        <p:grpSpPr>
          <a:xfrm flipV="1">
            <a:off x="11626076" y="3551521"/>
            <a:ext cx="567782" cy="3306479"/>
            <a:chOff x="11619770" y="-2005"/>
            <a:chExt cx="567782" cy="3306479"/>
          </a:xfrm>
        </p:grpSpPr>
        <p:sp>
          <p:nvSpPr>
            <p:cNvPr id="8" name="Freeform: Shape 7">
              <a:extLst>
                <a:ext uri="{FF2B5EF4-FFF2-40B4-BE49-F238E27FC236}">
                  <a16:creationId xmlns:a16="http://schemas.microsoft.com/office/drawing/2014/main" id="{7EE443C5-5AB9-407B-A8C3-011BB14FEF06}"/>
                </a:ext>
              </a:extLst>
            </p:cNvPr>
            <p:cNvSpPr/>
            <p:nvPr/>
          </p:nvSpPr>
          <p:spPr>
            <a:xfrm flipV="1">
              <a:off x="11619770" y="373807"/>
              <a:ext cx="526228" cy="2930667"/>
            </a:xfrm>
            <a:custGeom>
              <a:avLst/>
              <a:gdLst>
                <a:gd name="connsiteX0" fmla="*/ 757287 w 757287"/>
                <a:gd name="connsiteY0" fmla="*/ 3694096 h 3694096"/>
                <a:gd name="connsiteX1" fmla="*/ 757287 w 757287"/>
                <a:gd name="connsiteY1" fmla="*/ 0 h 3694096"/>
                <a:gd name="connsiteX2" fmla="*/ 0 w 757287"/>
                <a:gd name="connsiteY2" fmla="*/ 0 h 3694096"/>
                <a:gd name="connsiteX3" fmla="*/ 0 w 757287"/>
                <a:gd name="connsiteY3" fmla="*/ 3686094 h 3694096"/>
              </a:gdLst>
              <a:ahLst/>
              <a:cxnLst>
                <a:cxn ang="0">
                  <a:pos x="connsiteX0" y="connsiteY0"/>
                </a:cxn>
                <a:cxn ang="0">
                  <a:pos x="connsiteX1" y="connsiteY1"/>
                </a:cxn>
                <a:cxn ang="0">
                  <a:pos x="connsiteX2" y="connsiteY2"/>
                </a:cxn>
                <a:cxn ang="0">
                  <a:pos x="connsiteX3" y="connsiteY3"/>
                </a:cxn>
              </a:cxnLst>
              <a:rect l="l" t="t" r="r" b="b"/>
              <a:pathLst>
                <a:path w="757287" h="3694096">
                  <a:moveTo>
                    <a:pt x="757287" y="3694096"/>
                  </a:moveTo>
                  <a:lnTo>
                    <a:pt x="757287" y="0"/>
                  </a:lnTo>
                  <a:lnTo>
                    <a:pt x="0" y="0"/>
                  </a:lnTo>
                  <a:lnTo>
                    <a:pt x="0" y="3686094"/>
                  </a:lnTo>
                  <a:close/>
                </a:path>
              </a:pathLst>
            </a:custGeom>
            <a:blipFill dpi="0" rotWithShape="1">
              <a:blip r:embed="rId16">
                <a:extLst>
                  <a:ext uri="{96DAC541-7B7A-43D3-8B79-37D633B846F1}">
                    <asvg:svgBlip xmlns:asvg="http://schemas.microsoft.com/office/drawing/2016/SVG/main" r:embed="rId17"/>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Rectangle 8">
              <a:extLst>
                <a:ext uri="{FF2B5EF4-FFF2-40B4-BE49-F238E27FC236}">
                  <a16:creationId xmlns:a16="http://schemas.microsoft.com/office/drawing/2014/main" id="{4538C9FA-DA5E-4785-8F4A-CA481A3A6526}"/>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2013789"/>
      </p:ext>
    </p:extLst>
  </p:cSld>
  <p:clrMap bg1="lt1" tx1="dk1" bg2="lt2" tx2="dk2" accent1="accent1" accent2="accent2" accent3="accent3" accent4="accent4" accent5="accent5" accent6="accent6" hlink="hlink" folHlink="folHlink"/>
  <p:sldLayoutIdLst>
    <p:sldLayoutId id="2147483815" r:id="rId1"/>
    <p:sldLayoutId id="2147483803" r:id="rId2"/>
    <p:sldLayoutId id="2147483804" r:id="rId3"/>
    <p:sldLayoutId id="2147483805" r:id="rId4"/>
    <p:sldLayoutId id="2147483806" r:id="rId5"/>
    <p:sldLayoutId id="2147483807" r:id="rId6"/>
    <p:sldLayoutId id="2147483813" r:id="rId7"/>
    <p:sldLayoutId id="2147483808" r:id="rId8"/>
    <p:sldLayoutId id="2147483809" r:id="rId9"/>
    <p:sldLayoutId id="2147483810" r:id="rId10"/>
    <p:sldLayoutId id="2147483816" r:id="rId11"/>
    <p:sldLayoutId id="2147483817" r:id="rId12"/>
    <p:sldLayoutId id="2147483812" r:id="rId13"/>
    <p:sldLayoutId id="2147483811" r:id="rId14"/>
  </p:sldLayoutIdLst>
  <p:txStyles>
    <p:title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microsoft.com/office/2007/relationships/media" Target="../media/media3.m4a"/><Relationship Id="rId7" Type="http://schemas.openxmlformats.org/officeDocument/2006/relationships/image" Target="../media/image5.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notesSlide" Target="../notesSlides/notesSlide2.xml"/><Relationship Id="rId5" Type="http://schemas.openxmlformats.org/officeDocument/2006/relationships/slideLayout" Target="../slideLayouts/slideLayout3.xml"/><Relationship Id="rId4"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microsoft.com/office/2007/relationships/media" Target="../media/media5.m4a"/><Relationship Id="rId7" Type="http://schemas.openxmlformats.org/officeDocument/2006/relationships/image" Target="../media/image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notesSlide" Target="../notesSlides/notesSlide3.xml"/><Relationship Id="rId5" Type="http://schemas.openxmlformats.org/officeDocument/2006/relationships/slideLayout" Target="../slideLayouts/slideLayout3.xml"/><Relationship Id="rId4" Type="http://schemas.openxmlformats.org/officeDocument/2006/relationships/audio" Target="../media/media5.m4a"/></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7.m4a"/><Relationship Id="rId7"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audio" Target="../media/media8.m4a"/><Relationship Id="rId5" Type="http://schemas.microsoft.com/office/2007/relationships/media" Target="../media/media8.m4a"/><Relationship Id="rId4" Type="http://schemas.openxmlformats.org/officeDocument/2006/relationships/audio" Target="../media/media7.m4a"/></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599224A-F219-4DF9-8183-F7C098A5CE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B1F91E2-458B-3DD0-3193-5ED66773E7CF}"/>
              </a:ext>
            </a:extLst>
          </p:cNvPr>
          <p:cNvPicPr>
            <a:picLocks noChangeAspect="1"/>
          </p:cNvPicPr>
          <p:nvPr/>
        </p:nvPicPr>
        <p:blipFill>
          <a:blip r:embed="rId2"/>
          <a:srcRect t="5394" b="13379"/>
          <a:stretch>
            <a:fillRect/>
          </a:stretch>
        </p:blipFill>
        <p:spPr>
          <a:xfrm>
            <a:off x="20" y="10"/>
            <a:ext cx="12191980" cy="6857990"/>
          </a:xfrm>
          <a:prstGeom prst="rect">
            <a:avLst/>
          </a:prstGeom>
          <a:ln>
            <a:solidFill>
              <a:schemeClr val="tx1"/>
            </a:solidFill>
          </a:ln>
        </p:spPr>
      </p:pic>
      <p:sp>
        <p:nvSpPr>
          <p:cNvPr id="20" name="Oval 19">
            <a:extLst>
              <a:ext uri="{FF2B5EF4-FFF2-40B4-BE49-F238E27FC236}">
                <a16:creationId xmlns:a16="http://schemas.microsoft.com/office/drawing/2014/main" id="{CC3B9006-4406-4E2F-8B42-6A968FCC89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0993" y="1165193"/>
            <a:ext cx="4527613" cy="4527613"/>
          </a:xfrm>
          <a:prstGeom prst="ellipse">
            <a:avLst/>
          </a:prstGeom>
          <a:solidFill>
            <a:schemeClr val="accent1">
              <a:lumMod val="20000"/>
              <a:lumOff val="80000"/>
            </a:schemeClr>
          </a:solidFill>
          <a:ln>
            <a:noFill/>
          </a:ln>
          <a:effectLst>
            <a:outerShdw dist="165100" dir="8100000" algn="tr"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6F0B81-770E-F9E2-C256-6335FE0EFE6E}"/>
              </a:ext>
            </a:extLst>
          </p:cNvPr>
          <p:cNvSpPr>
            <a:spLocks noGrp="1"/>
          </p:cNvSpPr>
          <p:nvPr>
            <p:ph type="ctrTitle"/>
          </p:nvPr>
        </p:nvSpPr>
        <p:spPr>
          <a:xfrm>
            <a:off x="1238626" y="1981199"/>
            <a:ext cx="4192348" cy="2006601"/>
          </a:xfrm>
        </p:spPr>
        <p:txBody>
          <a:bodyPr>
            <a:normAutofit/>
          </a:bodyPr>
          <a:lstStyle/>
          <a:p>
            <a:pPr algn="ctr"/>
            <a:r>
              <a:rPr lang="en-CA" sz="3200">
                <a:solidFill>
                  <a:srgbClr val="000000"/>
                </a:solidFill>
                <a:latin typeface="Aptos Black" panose="020F0502020204030204" pitchFamily="34" charset="0"/>
              </a:rPr>
              <a:t>CHE120: Dress to Impress</a:t>
            </a:r>
          </a:p>
        </p:txBody>
      </p:sp>
      <p:sp>
        <p:nvSpPr>
          <p:cNvPr id="5" name="TextBox 4">
            <a:extLst>
              <a:ext uri="{FF2B5EF4-FFF2-40B4-BE49-F238E27FC236}">
                <a16:creationId xmlns:a16="http://schemas.microsoft.com/office/drawing/2014/main" id="{A3DB6EC1-3FBD-2F79-85BE-B3D0735D9760}"/>
              </a:ext>
            </a:extLst>
          </p:cNvPr>
          <p:cNvSpPr txBox="1"/>
          <p:nvPr/>
        </p:nvSpPr>
        <p:spPr>
          <a:xfrm>
            <a:off x="1408417" y="3884689"/>
            <a:ext cx="3852764" cy="1200329"/>
          </a:xfrm>
          <a:prstGeom prst="rect">
            <a:avLst/>
          </a:prstGeom>
          <a:noFill/>
        </p:spPr>
        <p:txBody>
          <a:bodyPr wrap="square" rtlCol="0">
            <a:spAutoFit/>
          </a:bodyPr>
          <a:lstStyle/>
          <a:p>
            <a:pPr algn="ctr"/>
            <a:r>
              <a:rPr lang="en-CA">
                <a:solidFill>
                  <a:srgbClr val="000000"/>
                </a:solidFill>
                <a:latin typeface="Times New Roman" panose="02020603050405020304" pitchFamily="18" charset="0"/>
                <a:ea typeface="PMingLiU" panose="020B0604030504040204" pitchFamily="18" charset="-120"/>
                <a:cs typeface="Times New Roman" panose="02020603050405020304" pitchFamily="18" charset="0"/>
              </a:rPr>
              <a:t>___________</a:t>
            </a:r>
          </a:p>
          <a:p>
            <a:pPr algn="ctr"/>
            <a:endParaRPr lang="en-CA">
              <a:solidFill>
                <a:srgbClr val="000000"/>
              </a:solidFill>
              <a:latin typeface="Times New Roman" panose="02020603050405020304" pitchFamily="18" charset="0"/>
              <a:ea typeface="PMingLiU" panose="020B0604030504040204" pitchFamily="18" charset="-120"/>
              <a:cs typeface="Times New Roman" panose="02020603050405020304" pitchFamily="18" charset="0"/>
            </a:endParaRPr>
          </a:p>
          <a:p>
            <a:pPr algn="ctr"/>
            <a:r>
              <a:rPr lang="en-CA">
                <a:solidFill>
                  <a:srgbClr val="000000"/>
                </a:solidFill>
                <a:latin typeface="Times New Roman" panose="02020603050405020304" pitchFamily="18" charset="0"/>
                <a:ea typeface="PMingLiU" panose="020B0604030504040204" pitchFamily="18" charset="-120"/>
                <a:cs typeface="Times New Roman" panose="02020603050405020304" pitchFamily="18" charset="0"/>
              </a:rPr>
              <a:t>By: Arianna Di Tommaso, Linda Givens, and Anuva Nath</a:t>
            </a:r>
          </a:p>
        </p:txBody>
      </p:sp>
      <p:pic>
        <p:nvPicPr>
          <p:cNvPr id="3" name="Picture 2" descr="A screenshot of a video game&#10;&#10;AI-generated content may be incorrect.">
            <a:extLst>
              <a:ext uri="{FF2B5EF4-FFF2-40B4-BE49-F238E27FC236}">
                <a16:creationId xmlns:a16="http://schemas.microsoft.com/office/drawing/2014/main" id="{AA87DD28-06B1-BB79-BE76-02CA9BD40C4F}"/>
              </a:ext>
            </a:extLst>
          </p:cNvPr>
          <p:cNvPicPr>
            <a:picLocks noChangeAspect="1"/>
          </p:cNvPicPr>
          <p:nvPr/>
        </p:nvPicPr>
        <p:blipFill>
          <a:blip r:embed="rId3"/>
          <a:srcRect t="929" b="-1"/>
          <a:stretch>
            <a:fillRect/>
          </a:stretch>
        </p:blipFill>
        <p:spPr>
          <a:xfrm>
            <a:off x="6407951" y="1512818"/>
            <a:ext cx="4974703" cy="3832361"/>
          </a:xfrm>
          <a:prstGeom prst="rect">
            <a:avLst/>
          </a:prstGeom>
          <a:ln>
            <a:solidFill>
              <a:schemeClr val="tx1"/>
            </a:solidFill>
          </a:ln>
        </p:spPr>
      </p:pic>
    </p:spTree>
    <p:extLst>
      <p:ext uri="{BB962C8B-B14F-4D97-AF65-F5344CB8AC3E}">
        <p14:creationId xmlns:p14="http://schemas.microsoft.com/office/powerpoint/2010/main" val="4177829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78DFA-4985-6DAD-8135-ECA5FF859159}"/>
              </a:ext>
            </a:extLst>
          </p:cNvPr>
          <p:cNvSpPr>
            <a:spLocks noGrp="1"/>
          </p:cNvSpPr>
          <p:nvPr>
            <p:ph type="title"/>
          </p:nvPr>
        </p:nvSpPr>
        <p:spPr>
          <a:xfrm>
            <a:off x="355484" y="133211"/>
            <a:ext cx="10357666" cy="812523"/>
          </a:xfrm>
        </p:spPr>
        <p:txBody>
          <a:bodyPr/>
          <a:lstStyle/>
          <a:p>
            <a:r>
              <a:rPr lang="en-CA"/>
              <a:t>Breakdown of roles</a:t>
            </a:r>
          </a:p>
        </p:txBody>
      </p:sp>
      <p:graphicFrame>
        <p:nvGraphicFramePr>
          <p:cNvPr id="4" name="Table 3">
            <a:extLst>
              <a:ext uri="{FF2B5EF4-FFF2-40B4-BE49-F238E27FC236}">
                <a16:creationId xmlns:a16="http://schemas.microsoft.com/office/drawing/2014/main" id="{0D2A6BFA-FFFB-FF2D-3C71-7D659A1860D3}"/>
              </a:ext>
            </a:extLst>
          </p:cNvPr>
          <p:cNvGraphicFramePr>
            <a:graphicFrameLocks noGrp="1"/>
          </p:cNvGraphicFramePr>
          <p:nvPr>
            <p:extLst>
              <p:ext uri="{D42A27DB-BD31-4B8C-83A1-F6EECF244321}">
                <p14:modId xmlns:p14="http://schemas.microsoft.com/office/powerpoint/2010/main" val="2983558581"/>
              </p:ext>
            </p:extLst>
          </p:nvPr>
        </p:nvGraphicFramePr>
        <p:xfrm>
          <a:off x="1093065" y="1305632"/>
          <a:ext cx="10005870" cy="4892164"/>
        </p:xfrm>
        <a:graphic>
          <a:graphicData uri="http://schemas.openxmlformats.org/drawingml/2006/table">
            <a:tbl>
              <a:tblPr firstRow="1" bandRow="1">
                <a:tableStyleId>{93296810-A885-4BE3-A3E7-6D5BEEA58F35}</a:tableStyleId>
              </a:tblPr>
              <a:tblGrid>
                <a:gridCol w="3335290">
                  <a:extLst>
                    <a:ext uri="{9D8B030D-6E8A-4147-A177-3AD203B41FA5}">
                      <a16:colId xmlns:a16="http://schemas.microsoft.com/office/drawing/2014/main" val="3943753600"/>
                    </a:ext>
                  </a:extLst>
                </a:gridCol>
                <a:gridCol w="3335290">
                  <a:extLst>
                    <a:ext uri="{9D8B030D-6E8A-4147-A177-3AD203B41FA5}">
                      <a16:colId xmlns:a16="http://schemas.microsoft.com/office/drawing/2014/main" val="965818607"/>
                    </a:ext>
                  </a:extLst>
                </a:gridCol>
                <a:gridCol w="3335290">
                  <a:extLst>
                    <a:ext uri="{9D8B030D-6E8A-4147-A177-3AD203B41FA5}">
                      <a16:colId xmlns:a16="http://schemas.microsoft.com/office/drawing/2014/main" val="2741945304"/>
                    </a:ext>
                  </a:extLst>
                </a:gridCol>
              </a:tblGrid>
              <a:tr h="524565">
                <a:tc>
                  <a:txBody>
                    <a:bodyPr/>
                    <a:lstStyle/>
                    <a:p>
                      <a:pPr algn="ctr"/>
                      <a:r>
                        <a:rPr lang="en-CA"/>
                        <a:t>Anuva</a:t>
                      </a:r>
                    </a:p>
                  </a:txBody>
                  <a:tcPr/>
                </a:tc>
                <a:tc>
                  <a:txBody>
                    <a:bodyPr/>
                    <a:lstStyle/>
                    <a:p>
                      <a:pPr algn="ctr"/>
                      <a:r>
                        <a:rPr lang="en-CA"/>
                        <a:t>Arianna</a:t>
                      </a:r>
                    </a:p>
                  </a:txBody>
                  <a:tcPr/>
                </a:tc>
                <a:tc>
                  <a:txBody>
                    <a:bodyPr/>
                    <a:lstStyle/>
                    <a:p>
                      <a:pPr algn="ctr"/>
                      <a:r>
                        <a:rPr lang="en-CA"/>
                        <a:t>Linda</a:t>
                      </a:r>
                    </a:p>
                  </a:txBody>
                  <a:tcPr/>
                </a:tc>
                <a:extLst>
                  <a:ext uri="{0D108BD9-81ED-4DB2-BD59-A6C34878D82A}">
                    <a16:rowId xmlns:a16="http://schemas.microsoft.com/office/drawing/2014/main" val="818488895"/>
                  </a:ext>
                </a:extLst>
              </a:tr>
              <a:tr h="4367599">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400" dirty="0">
                          <a:latin typeface="+mj-lt"/>
                        </a:rPr>
                        <a:t>Built a flowchart (which helped us configure the structure of the </a:t>
                      </a:r>
                      <a:r>
                        <a:rPr lang="en-CA" sz="1400" b="0" dirty="0">
                          <a:latin typeface="+mj-lt"/>
                        </a:rPr>
                        <a:t>game)</a:t>
                      </a:r>
                    </a:p>
                    <a:p>
                      <a:pPr marL="285750" marR="0" lvl="0" indent="-285750" algn="l" rtl="0" eaLnBrk="1" fontAlgn="auto" latinLnBrk="0" hangingPunct="1">
                        <a:lnSpc>
                          <a:spcPct val="100000"/>
                        </a:lnSpc>
                        <a:spcBef>
                          <a:spcPts val="0"/>
                        </a:spcBef>
                        <a:spcAft>
                          <a:spcPts val="0"/>
                        </a:spcAft>
                        <a:buClrTx/>
                        <a:buSzTx/>
                        <a:buFont typeface="Arial" panose="020B0604020202020204" pitchFamily="34" charset="0"/>
                        <a:buChar char="•"/>
                      </a:pPr>
                      <a:r>
                        <a:rPr lang="en-CA" sz="1400" dirty="0">
                          <a:latin typeface="+mj-lt"/>
                        </a:rPr>
                        <a:t>Responsible for building the functions at the start of the game, which were needed for game operation</a:t>
                      </a:r>
                    </a:p>
                    <a:p>
                      <a:pPr marL="285750" indent="-285750">
                        <a:buFont typeface="Arial" panose="020B0604020202020204" pitchFamily="34" charset="0"/>
                        <a:buChar char="•"/>
                      </a:pPr>
                      <a:r>
                        <a:rPr lang="en-CA" sz="1400" dirty="0">
                          <a:latin typeface="+mj-lt"/>
                        </a:rPr>
                        <a:t>Responsible for building the main game loop</a:t>
                      </a:r>
                    </a:p>
                    <a:p>
                      <a:pPr marL="285750" lvl="0" indent="-285750">
                        <a:buFont typeface="Arial" panose="020B0604020202020204" pitchFamily="34" charset="0"/>
                        <a:buChar char="•"/>
                      </a:pPr>
                      <a:r>
                        <a:rPr lang="en-CA" sz="1400" dirty="0">
                          <a:latin typeface="+mj-lt"/>
                        </a:rPr>
                        <a:t>Prepared graphics (</a:t>
                      </a:r>
                      <a:r>
                        <a:rPr lang="en-CA" sz="1400" dirty="0" err="1">
                          <a:latin typeface="+mj-lt"/>
                        </a:rPr>
                        <a:t>start_up</a:t>
                      </a:r>
                      <a:r>
                        <a:rPr lang="en-CA" sz="1400" dirty="0">
                          <a:latin typeface="+mj-lt"/>
                        </a:rPr>
                        <a:t> page background and professor avatars)</a:t>
                      </a:r>
                    </a:p>
                    <a:p>
                      <a:pPr marL="285750" lvl="0" indent="-285750">
                        <a:buFont typeface="Arial" panose="020B0604020202020204" pitchFamily="34" charset="0"/>
                        <a:buChar char="•"/>
                      </a:pPr>
                      <a:r>
                        <a:rPr lang="en-CA" sz="1400" dirty="0">
                          <a:latin typeface="+mj-lt"/>
                        </a:rPr>
                        <a:t>Created the reusable Button class </a:t>
                      </a:r>
                    </a:p>
                    <a:p>
                      <a:pPr marL="285750" lvl="0" indent="-285750">
                        <a:buFont typeface="Arial" panose="020B0604020202020204" pitchFamily="34" charset="0"/>
                        <a:buChar char="•"/>
                      </a:pPr>
                      <a:r>
                        <a:rPr lang="en-CA" sz="1400" dirty="0">
                          <a:latin typeface="+mj-lt"/>
                        </a:rPr>
                        <a:t>Added separate pages for start, gender and professor selection, mannequin, and ranking pages</a:t>
                      </a:r>
                    </a:p>
                    <a:p>
                      <a:pPr marL="285750" lvl="0" indent="-285750">
                        <a:buFont typeface="Arial" panose="020B0604020202020204" pitchFamily="34" charset="0"/>
                        <a:buChar char="•"/>
                      </a:pPr>
                      <a:endParaRPr lang="en-CA" sz="1400" dirty="0">
                        <a:latin typeface="+mj-lt"/>
                      </a:endParaRPr>
                    </a:p>
                    <a:p>
                      <a:pPr marL="285750" lvl="0" indent="-285750">
                        <a:buFont typeface="Arial" panose="020B0604020202020204" pitchFamily="34" charset="0"/>
                        <a:buChar char="•"/>
                      </a:pPr>
                      <a:endParaRPr lang="en-CA" sz="1400" dirty="0"/>
                    </a:p>
                  </a:txBody>
                  <a:tcPr/>
                </a:tc>
                <a:tc>
                  <a:txBody>
                    <a:bodyPr/>
                    <a:lstStyle/>
                    <a:p>
                      <a:pPr marL="285750" indent="-285750">
                        <a:buFont typeface="Arial" panose="020B0604020202020204" pitchFamily="34" charset="0"/>
                        <a:buChar char="•"/>
                      </a:pPr>
                      <a:r>
                        <a:rPr lang="en-CA" sz="1400" dirty="0">
                          <a:latin typeface="+mj-lt"/>
                        </a:rPr>
                        <a:t>Responsible for building the functions at the start of the game, which were needed for game operation</a:t>
                      </a:r>
                    </a:p>
                    <a:p>
                      <a:pPr marL="285750" indent="-285750">
                        <a:buFont typeface="Arial" panose="020B0604020202020204" pitchFamily="34" charset="0"/>
                        <a:buChar char="•"/>
                      </a:pPr>
                      <a:r>
                        <a:rPr lang="en-CA" sz="1400" dirty="0">
                          <a:latin typeface="+mj-lt"/>
                        </a:rPr>
                        <a:t>Made docstrings (keeping the code organized)</a:t>
                      </a:r>
                    </a:p>
                    <a:p>
                      <a:pPr marL="285750" indent="-285750">
                        <a:buFont typeface="Arial" panose="020B0604020202020204" pitchFamily="34" charset="0"/>
                        <a:buChar char="•"/>
                      </a:pPr>
                      <a:r>
                        <a:rPr lang="en-CA" sz="1400" dirty="0">
                          <a:latin typeface="+mj-lt"/>
                        </a:rPr>
                        <a:t>Prepared graphics (clothes and backgrounds) and dimensioned them accordingly</a:t>
                      </a:r>
                    </a:p>
                    <a:p>
                      <a:pPr marL="285750" indent="-285750">
                        <a:buFont typeface="Arial" panose="020B0604020202020204" pitchFamily="34" charset="0"/>
                        <a:buChar char="•"/>
                      </a:pPr>
                      <a:r>
                        <a:rPr lang="en-CA" sz="1400" dirty="0">
                          <a:latin typeface="+mj-lt"/>
                        </a:rPr>
                        <a:t>Implemented unique features such as the prompt generator and play again function</a:t>
                      </a:r>
                    </a:p>
                    <a:p>
                      <a:pPr marL="285750" lvl="0" indent="-285750">
                        <a:buFont typeface="Arial"/>
                        <a:buChar char="•"/>
                      </a:pPr>
                      <a:r>
                        <a:rPr lang="en-CA" sz="1400" dirty="0">
                          <a:latin typeface="+mj-lt"/>
                        </a:rPr>
                        <a:t>Debugged and troubleshooted the code</a:t>
                      </a:r>
                    </a:p>
                  </a:txBody>
                  <a:tcPr/>
                </a:tc>
                <a:tc>
                  <a:txBody>
                    <a:bodyPr/>
                    <a:lstStyle/>
                    <a:p>
                      <a:pPr marL="285750" indent="-285750">
                        <a:buFont typeface="Arial" panose="020B0604020202020204" pitchFamily="34" charset="0"/>
                        <a:buChar char="•"/>
                      </a:pPr>
                      <a:r>
                        <a:rPr lang="en-CA" sz="1400" dirty="0">
                          <a:latin typeface="+mj-lt"/>
                        </a:rPr>
                        <a:t>Responsible for building the functions at the start of the game, which were needed for game operation</a:t>
                      </a:r>
                    </a:p>
                    <a:p>
                      <a:pPr marL="285750" indent="-285750">
                        <a:buFont typeface="Arial" panose="020B0604020202020204" pitchFamily="34" charset="0"/>
                        <a:buChar char="•"/>
                      </a:pPr>
                      <a:r>
                        <a:rPr lang="en-CA" sz="1400" dirty="0">
                          <a:latin typeface="+mj-lt"/>
                        </a:rPr>
                        <a:t>Made docstrings (keeping the code organized)</a:t>
                      </a:r>
                    </a:p>
                    <a:p>
                      <a:pPr marL="285750" indent="-285750">
                        <a:buFont typeface="Arial" panose="020B0604020202020204" pitchFamily="34" charset="0"/>
                        <a:buChar char="•"/>
                      </a:pPr>
                      <a:r>
                        <a:rPr lang="en-CA" sz="1400" dirty="0">
                          <a:latin typeface="+mj-lt"/>
                        </a:rPr>
                        <a:t>Prepared graphics (pants)</a:t>
                      </a:r>
                    </a:p>
                    <a:p>
                      <a:pPr marL="285750" indent="-285750">
                        <a:buFont typeface="Arial" panose="020B0604020202020204" pitchFamily="34" charset="0"/>
                        <a:buChar char="•"/>
                      </a:pPr>
                      <a:r>
                        <a:rPr lang="en-CA" sz="1400" dirty="0">
                          <a:latin typeface="+mj-lt"/>
                        </a:rPr>
                        <a:t>Uploaded the game audio</a:t>
                      </a:r>
                    </a:p>
                    <a:p>
                      <a:pPr marL="285750" lvl="0" indent="-285750">
                        <a:buFont typeface="Arial" panose="020B0604020202020204" pitchFamily="34" charset="0"/>
                        <a:buChar char="•"/>
                      </a:pPr>
                      <a:r>
                        <a:rPr lang="en-CA" sz="1400" dirty="0">
                          <a:latin typeface="+mj-lt"/>
                        </a:rPr>
                        <a:t>Implemented unique features such as the timer and the automatic score </a:t>
                      </a:r>
                    </a:p>
                    <a:p>
                      <a:pPr marL="285750" indent="-285750">
                        <a:buFont typeface="Arial" panose="020B0604020202020204" pitchFamily="34" charset="0"/>
                        <a:buChar char="•"/>
                      </a:pPr>
                      <a:r>
                        <a:rPr lang="en-CA" sz="1400" dirty="0">
                          <a:latin typeface="+mj-lt"/>
                        </a:rPr>
                        <a:t>Debugged the code</a:t>
                      </a:r>
                    </a:p>
                  </a:txBody>
                  <a:tcPr/>
                </a:tc>
                <a:extLst>
                  <a:ext uri="{0D108BD9-81ED-4DB2-BD59-A6C34878D82A}">
                    <a16:rowId xmlns:a16="http://schemas.microsoft.com/office/drawing/2014/main" val="3814356493"/>
                  </a:ext>
                </a:extLst>
              </a:tr>
            </a:tbl>
          </a:graphicData>
        </a:graphic>
      </p:graphicFrame>
      <p:pic>
        <p:nvPicPr>
          <p:cNvPr id="12" name="Recorded Sound">
            <a:hlinkClick r:id="" action="ppaction://media"/>
            <a:extLst>
              <a:ext uri="{FF2B5EF4-FFF2-40B4-BE49-F238E27FC236}">
                <a16:creationId xmlns:a16="http://schemas.microsoft.com/office/drawing/2014/main" id="{7BA07E95-BE14-8CA2-00B2-9F3A625840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13150" y="863989"/>
            <a:ext cx="343535" cy="343535"/>
          </a:xfrm>
          <a:prstGeom prst="rect">
            <a:avLst/>
          </a:prstGeom>
        </p:spPr>
      </p:pic>
    </p:spTree>
    <p:extLst>
      <p:ext uri="{BB962C8B-B14F-4D97-AF65-F5344CB8AC3E}">
        <p14:creationId xmlns:p14="http://schemas.microsoft.com/office/powerpoint/2010/main" val="2382082685"/>
      </p:ext>
    </p:extLst>
  </p:cSld>
  <p:clrMapOvr>
    <a:masterClrMapping/>
  </p:clrMapOvr>
  <mc:AlternateContent xmlns:mc="http://schemas.openxmlformats.org/markup-compatibility/2006" xmlns:p14="http://schemas.microsoft.com/office/powerpoint/2010/main">
    <mc:Choice Requires="p14">
      <p:transition spd="slow" p14:dur="2000" advTm="39098"/>
    </mc:Choice>
    <mc:Fallback xmlns="">
      <p:transition spd="slow" advTm="390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13"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1BBC8-6990-ED49-E60C-9D006674CBBD}"/>
              </a:ext>
            </a:extLst>
          </p:cNvPr>
          <p:cNvSpPr>
            <a:spLocks noGrp="1"/>
          </p:cNvSpPr>
          <p:nvPr>
            <p:ph type="title"/>
          </p:nvPr>
        </p:nvSpPr>
        <p:spPr>
          <a:xfrm>
            <a:off x="506102" y="387537"/>
            <a:ext cx="10357666" cy="822127"/>
          </a:xfrm>
        </p:spPr>
        <p:txBody>
          <a:bodyPr/>
          <a:lstStyle/>
          <a:p>
            <a:r>
              <a:rPr lang="en-CA"/>
              <a:t>Game pitch</a:t>
            </a:r>
          </a:p>
        </p:txBody>
      </p:sp>
      <p:sp>
        <p:nvSpPr>
          <p:cNvPr id="3" name="Content Placeholder 2">
            <a:extLst>
              <a:ext uri="{FF2B5EF4-FFF2-40B4-BE49-F238E27FC236}">
                <a16:creationId xmlns:a16="http://schemas.microsoft.com/office/drawing/2014/main" id="{BA0B4C05-8FCE-EFBE-EF0D-B7EA01B73090}"/>
              </a:ext>
            </a:extLst>
          </p:cNvPr>
          <p:cNvSpPr>
            <a:spLocks noGrp="1"/>
          </p:cNvSpPr>
          <p:nvPr>
            <p:ph idx="1"/>
          </p:nvPr>
        </p:nvSpPr>
        <p:spPr>
          <a:xfrm>
            <a:off x="405250" y="1369358"/>
            <a:ext cx="10357666" cy="4114801"/>
          </a:xfrm>
        </p:spPr>
        <p:txBody>
          <a:bodyPr vert="horz" lIns="91440" tIns="45720" rIns="91440" bIns="45720" rtlCol="0" anchor="t">
            <a:noAutofit/>
          </a:bodyPr>
          <a:lstStyle/>
          <a:p>
            <a:pPr algn="just"/>
            <a:r>
              <a:rPr lang="en-CA" sz="1800" dirty="0"/>
              <a:t>Inspired by Roblox’s iconic “Dress to Impress” game</a:t>
            </a:r>
          </a:p>
          <a:p>
            <a:pPr lvl="1" algn="just"/>
            <a:r>
              <a:rPr lang="en-CA" dirty="0"/>
              <a:t>Made completely from scratch!</a:t>
            </a:r>
          </a:p>
          <a:p>
            <a:pPr lvl="1" algn="just"/>
            <a:r>
              <a:rPr lang="en-CA" dirty="0"/>
              <a:t>Prompts the user to create an outfit based on prompts linked to the university (</a:t>
            </a:r>
            <a:r>
              <a:rPr lang="en-CA" dirty="0" err="1"/>
              <a:t>ie</a:t>
            </a:r>
            <a:r>
              <a:rPr lang="en-CA" dirty="0"/>
              <a:t>. “Choose an outfit to wear to a co-op interview”)</a:t>
            </a:r>
          </a:p>
          <a:p>
            <a:pPr lvl="1" algn="just"/>
            <a:r>
              <a:rPr lang="en-CA" dirty="0"/>
              <a:t>Incorporates aspects of the University of Waterloo (</a:t>
            </a:r>
            <a:r>
              <a:rPr lang="en-CA" dirty="0" err="1"/>
              <a:t>ie</a:t>
            </a:r>
            <a:r>
              <a:rPr lang="en-CA" dirty="0"/>
              <a:t>. professor avatar options, W-Store-inspired clothing choices, geese)</a:t>
            </a:r>
          </a:p>
          <a:p>
            <a:pPr lvl="1" algn="just"/>
            <a:r>
              <a:rPr lang="en-CA" dirty="0"/>
              <a:t>Includes a timer, which limits clothing selection to 40 seconds</a:t>
            </a:r>
          </a:p>
          <a:p>
            <a:pPr lvl="1" algn="just"/>
            <a:r>
              <a:rPr lang="en-CA" dirty="0"/>
              <a:t>Ranks the outfit created on a scale of 1 to 10 (using a random number generator)</a:t>
            </a:r>
          </a:p>
          <a:p>
            <a:pPr algn="just"/>
            <a:r>
              <a:rPr lang="en-CA" sz="1800" dirty="0"/>
              <a:t>The perfect game for CHE ‘30 students!</a:t>
            </a:r>
          </a:p>
        </p:txBody>
      </p:sp>
      <p:pic>
        <p:nvPicPr>
          <p:cNvPr id="25" name="Recorded Sound">
            <a:hlinkClick r:id="" action="ppaction://media"/>
            <a:extLst>
              <a:ext uri="{FF2B5EF4-FFF2-40B4-BE49-F238E27FC236}">
                <a16:creationId xmlns:a16="http://schemas.microsoft.com/office/drawing/2014/main" id="{202E7F7F-D88F-89A9-3CC9-5B5B2AA3598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360416" y="4837102"/>
            <a:ext cx="487363" cy="487363"/>
          </a:xfrm>
          <a:prstGeom prst="rect">
            <a:avLst/>
          </a:prstGeom>
        </p:spPr>
      </p:pic>
      <p:pic>
        <p:nvPicPr>
          <p:cNvPr id="26" name="Recorded Sound">
            <a:hlinkClick r:id="" action="ppaction://media"/>
            <a:extLst>
              <a:ext uri="{FF2B5EF4-FFF2-40B4-BE49-F238E27FC236}">
                <a16:creationId xmlns:a16="http://schemas.microsoft.com/office/drawing/2014/main" id="{A3F00DB7-E311-8DA7-1906-ABD075731157}"/>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7360416" y="5730593"/>
            <a:ext cx="487363" cy="487363"/>
          </a:xfrm>
          <a:prstGeom prst="rect">
            <a:avLst/>
          </a:prstGeom>
        </p:spPr>
      </p:pic>
    </p:spTree>
    <p:extLst>
      <p:ext uri="{BB962C8B-B14F-4D97-AF65-F5344CB8AC3E}">
        <p14:creationId xmlns:p14="http://schemas.microsoft.com/office/powerpoint/2010/main" val="1207997299"/>
      </p:ext>
    </p:extLst>
  </p:cSld>
  <p:clrMapOvr>
    <a:masterClrMapping/>
  </p:clrMapOvr>
  <mc:AlternateContent xmlns:mc="http://schemas.openxmlformats.org/markup-compatibility/2006" xmlns:p14="http://schemas.microsoft.com/office/powerpoint/2010/main">
    <mc:Choice Requires="p14">
      <p:transition spd="slow" p14:dur="2000" advTm="84349"/>
    </mc:Choice>
    <mc:Fallback xmlns="">
      <p:transition spd="slow" advTm="84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734" fill="hold"/>
                                        <p:tgtEl>
                                          <p:spTgt spid="25"/>
                                        </p:tgtEl>
                                      </p:cBhvr>
                                    </p:cmd>
                                  </p:childTnLst>
                                </p:cTn>
                              </p:par>
                            </p:childTnLst>
                          </p:cTn>
                        </p:par>
                        <p:par>
                          <p:cTn id="7" fill="hold">
                            <p:stCondLst>
                              <p:cond delay="58734"/>
                            </p:stCondLst>
                            <p:childTnLst>
                              <p:par>
                                <p:cTn id="8" presetID="1" presetClass="mediacall" presetSubtype="0" fill="hold" nodeType="afterEffect">
                                  <p:stCondLst>
                                    <p:cond delay="0"/>
                                  </p:stCondLst>
                                  <p:childTnLst>
                                    <p:cmd type="call" cmd="playFrom(0.0)">
                                      <p:cBhvr>
                                        <p:cTn id="9" dur="24466"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25"/>
                </p:tgtEl>
              </p:cMediaNode>
            </p:audio>
            <p:audio>
              <p:cMediaNode vol="80000">
                <p:cTn id="11" fill="hold" display="0">
                  <p:stCondLst>
                    <p:cond delay="indefinite"/>
                  </p:stCondLst>
                  <p:endCondLst>
                    <p:cond evt="onStopAudio" delay="0">
                      <p:tgtEl>
                        <p:sldTgt/>
                      </p:tgtEl>
                    </p:cond>
                  </p:endCondLst>
                </p:cTn>
                <p:tgtEl>
                  <p:spTgt spid="2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77822-BF8B-58B4-DF38-9AF610694145}"/>
              </a:ext>
            </a:extLst>
          </p:cNvPr>
          <p:cNvSpPr>
            <a:spLocks noGrp="1"/>
          </p:cNvSpPr>
          <p:nvPr>
            <p:ph type="title"/>
          </p:nvPr>
        </p:nvSpPr>
        <p:spPr>
          <a:xfrm>
            <a:off x="506102" y="264271"/>
            <a:ext cx="10357666" cy="855745"/>
          </a:xfrm>
        </p:spPr>
        <p:txBody>
          <a:bodyPr/>
          <a:lstStyle/>
          <a:p>
            <a:r>
              <a:rPr lang="en-CA"/>
              <a:t>Challenges and Resolutions</a:t>
            </a:r>
          </a:p>
        </p:txBody>
      </p:sp>
      <p:sp>
        <p:nvSpPr>
          <p:cNvPr id="3" name="Content Placeholder 2">
            <a:extLst>
              <a:ext uri="{FF2B5EF4-FFF2-40B4-BE49-F238E27FC236}">
                <a16:creationId xmlns:a16="http://schemas.microsoft.com/office/drawing/2014/main" id="{1382FC9F-A834-800A-FD52-9423AD18F43E}"/>
              </a:ext>
            </a:extLst>
          </p:cNvPr>
          <p:cNvSpPr>
            <a:spLocks noGrp="1"/>
          </p:cNvSpPr>
          <p:nvPr>
            <p:ph idx="1"/>
          </p:nvPr>
        </p:nvSpPr>
        <p:spPr>
          <a:xfrm>
            <a:off x="506103" y="1369358"/>
            <a:ext cx="10357666" cy="4114801"/>
          </a:xfrm>
        </p:spPr>
        <p:txBody>
          <a:bodyPr vert="horz" lIns="91440" tIns="45720" rIns="91440" bIns="45720" rtlCol="0" anchor="t">
            <a:normAutofit/>
          </a:bodyPr>
          <a:lstStyle/>
          <a:p>
            <a:r>
              <a:rPr lang="en-CA" sz="1800" dirty="0"/>
              <a:t>Anuva was knowledgeable about coding, but Linda and Arianna were not</a:t>
            </a:r>
          </a:p>
          <a:p>
            <a:pPr lvl="1"/>
            <a:r>
              <a:rPr lang="en-CA" dirty="0"/>
              <a:t>As new users of GitHub, they encountered many problems that slowed them down</a:t>
            </a:r>
          </a:p>
          <a:p>
            <a:pPr lvl="1"/>
            <a:r>
              <a:rPr lang="en-CA" dirty="0"/>
              <a:t>As new coders, they had to do additional research on particular functions (</a:t>
            </a:r>
            <a:r>
              <a:rPr lang="en-CA" dirty="0" err="1"/>
              <a:t>ie</a:t>
            </a:r>
            <a:r>
              <a:rPr lang="en-CA" dirty="0"/>
              <a:t>. closet UI panel, timer, random number generator) to learn how to implement key game features</a:t>
            </a:r>
          </a:p>
          <a:p>
            <a:r>
              <a:rPr lang="en-CA" sz="1800" dirty="0"/>
              <a:t>As we were nearing the end of the term, we were busy</a:t>
            </a:r>
          </a:p>
          <a:p>
            <a:endParaRPr lang="en-CA" sz="1800" dirty="0"/>
          </a:p>
        </p:txBody>
      </p:sp>
      <p:pic>
        <p:nvPicPr>
          <p:cNvPr id="10" name="Recorded Sound">
            <a:hlinkClick r:id="" action="ppaction://media"/>
            <a:extLst>
              <a:ext uri="{FF2B5EF4-FFF2-40B4-BE49-F238E27FC236}">
                <a16:creationId xmlns:a16="http://schemas.microsoft.com/office/drawing/2014/main" id="{A97E7483-3069-A99A-D582-6A2EAD7504E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742565" y="3964813"/>
            <a:ext cx="487363" cy="487363"/>
          </a:xfrm>
          <a:prstGeom prst="rect">
            <a:avLst/>
          </a:prstGeom>
        </p:spPr>
      </p:pic>
      <p:pic>
        <p:nvPicPr>
          <p:cNvPr id="19" name="Recorded Sound">
            <a:hlinkClick r:id="" action="ppaction://media"/>
            <a:extLst>
              <a:ext uri="{FF2B5EF4-FFF2-40B4-BE49-F238E27FC236}">
                <a16:creationId xmlns:a16="http://schemas.microsoft.com/office/drawing/2014/main" id="{E1BEF941-BA4D-07F7-8B74-07D439B4A0B0}"/>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2783046" y="4905443"/>
            <a:ext cx="406400" cy="406400"/>
          </a:xfrm>
          <a:prstGeom prst="rect">
            <a:avLst/>
          </a:prstGeom>
        </p:spPr>
      </p:pic>
    </p:spTree>
    <p:extLst>
      <p:ext uri="{BB962C8B-B14F-4D97-AF65-F5344CB8AC3E}">
        <p14:creationId xmlns:p14="http://schemas.microsoft.com/office/powerpoint/2010/main" val="316936416"/>
      </p:ext>
    </p:extLst>
  </p:cSld>
  <p:clrMapOvr>
    <a:masterClrMapping/>
  </p:clrMapOvr>
  <mc:AlternateContent xmlns:mc="http://schemas.openxmlformats.org/markup-compatibility/2006" xmlns:p14="http://schemas.microsoft.com/office/powerpoint/2010/main">
    <mc:Choice Requires="p14">
      <p:transition spd="slow" p14:dur="2000" advTm="52880"/>
    </mc:Choice>
    <mc:Fallback xmlns="">
      <p:transition spd="slow" advTm="528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880" fill="hold"/>
                                        <p:tgtEl>
                                          <p:spTgt spid="10"/>
                                        </p:tgtEl>
                                      </p:cBhvr>
                                    </p:cmd>
                                  </p:childTnLst>
                                </p:cTn>
                              </p:par>
                            </p:childTnLst>
                          </p:cTn>
                        </p:par>
                        <p:par>
                          <p:cTn id="7" fill="hold">
                            <p:stCondLst>
                              <p:cond delay="52880"/>
                            </p:stCondLst>
                            <p:childTnLst>
                              <p:par>
                                <p:cTn id="8" presetID="1" presetClass="mediacall" presetSubtype="0" fill="hold" nodeType="afterEffect">
                                  <p:stCondLst>
                                    <p:cond delay="0"/>
                                  </p:stCondLst>
                                  <p:childTnLst>
                                    <p:cmd type="call" cmd="playFrom(0.0)">
                                      <p:cBhvr>
                                        <p:cTn id="9" dur="5100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0" fill="hold" display="0">
                  <p:stCondLst>
                    <p:cond delay="indefinite"/>
                  </p:stCondLst>
                  <p:endCondLst>
                    <p:cond evt="onStopAudio" delay="0">
                      <p:tgtEl>
                        <p:sldTgt/>
                      </p:tgtEl>
                    </p:cond>
                  </p:endCondLst>
                </p:cTn>
                <p:tgtEl>
                  <p:spTgt spid="10"/>
                </p:tgtEl>
              </p:cMediaNode>
            </p:audio>
            <p:audio>
              <p:cMediaNode vol="80000">
                <p:cTn id="11" fill="hold" display="0">
                  <p:stCondLst>
                    <p:cond delay="indefinite"/>
                  </p:stCondLst>
                  <p:endCondLst>
                    <p:cond evt="onStopAudio" delay="0">
                      <p:tgtEl>
                        <p:sldTgt/>
                      </p:tgtEl>
                    </p:cond>
                  </p:endCondLst>
                </p:cTn>
                <p:tgtEl>
                  <p:spTgt spid="1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37CB0-8FEB-042A-954E-FB7FED0AB9B0}"/>
              </a:ext>
            </a:extLst>
          </p:cNvPr>
          <p:cNvSpPr>
            <a:spLocks noGrp="1"/>
          </p:cNvSpPr>
          <p:nvPr>
            <p:ph type="title"/>
          </p:nvPr>
        </p:nvSpPr>
        <p:spPr>
          <a:xfrm>
            <a:off x="917165" y="703690"/>
            <a:ext cx="10357666" cy="658882"/>
          </a:xfrm>
        </p:spPr>
        <p:txBody>
          <a:bodyPr/>
          <a:lstStyle/>
          <a:p>
            <a:r>
              <a:rPr lang="en-CA" dirty="0"/>
              <a:t>reflection</a:t>
            </a:r>
          </a:p>
        </p:txBody>
      </p:sp>
      <p:graphicFrame>
        <p:nvGraphicFramePr>
          <p:cNvPr id="6" name="Table 5">
            <a:extLst>
              <a:ext uri="{FF2B5EF4-FFF2-40B4-BE49-F238E27FC236}">
                <a16:creationId xmlns:a16="http://schemas.microsoft.com/office/drawing/2014/main" id="{4C4D75E0-1380-24C0-C7EE-310F713DF29B}"/>
              </a:ext>
            </a:extLst>
          </p:cNvPr>
          <p:cNvGraphicFramePr>
            <a:graphicFrameLocks noGrp="1"/>
          </p:cNvGraphicFramePr>
          <p:nvPr>
            <p:extLst>
              <p:ext uri="{D42A27DB-BD31-4B8C-83A1-F6EECF244321}">
                <p14:modId xmlns:p14="http://schemas.microsoft.com/office/powerpoint/2010/main" val="2557538840"/>
              </p:ext>
            </p:extLst>
          </p:nvPr>
        </p:nvGraphicFramePr>
        <p:xfrm>
          <a:off x="2031999" y="2237740"/>
          <a:ext cx="8127999" cy="2382520"/>
        </p:xfrm>
        <a:graphic>
          <a:graphicData uri="http://schemas.openxmlformats.org/drawingml/2006/table">
            <a:tbl>
              <a:tblPr firstRow="1" bandRow="1">
                <a:tableStyleId>{93296810-A885-4BE3-A3E7-6D5BEEA58F35}</a:tableStyleId>
              </a:tblPr>
              <a:tblGrid>
                <a:gridCol w="2709333">
                  <a:extLst>
                    <a:ext uri="{9D8B030D-6E8A-4147-A177-3AD203B41FA5}">
                      <a16:colId xmlns:a16="http://schemas.microsoft.com/office/drawing/2014/main" val="393216117"/>
                    </a:ext>
                  </a:extLst>
                </a:gridCol>
                <a:gridCol w="2709333">
                  <a:extLst>
                    <a:ext uri="{9D8B030D-6E8A-4147-A177-3AD203B41FA5}">
                      <a16:colId xmlns:a16="http://schemas.microsoft.com/office/drawing/2014/main" val="2038406538"/>
                    </a:ext>
                  </a:extLst>
                </a:gridCol>
                <a:gridCol w="2709333">
                  <a:extLst>
                    <a:ext uri="{9D8B030D-6E8A-4147-A177-3AD203B41FA5}">
                      <a16:colId xmlns:a16="http://schemas.microsoft.com/office/drawing/2014/main" val="2439278490"/>
                    </a:ext>
                  </a:extLst>
                </a:gridCol>
              </a:tblGrid>
              <a:tr h="370840">
                <a:tc>
                  <a:txBody>
                    <a:bodyPr/>
                    <a:lstStyle/>
                    <a:p>
                      <a:pPr algn="ctr"/>
                      <a:r>
                        <a:rPr lang="en-CA"/>
                        <a:t>Anuva</a:t>
                      </a:r>
                    </a:p>
                  </a:txBody>
                  <a:tcPr/>
                </a:tc>
                <a:tc>
                  <a:txBody>
                    <a:bodyPr/>
                    <a:lstStyle/>
                    <a:p>
                      <a:pPr algn="ctr"/>
                      <a:r>
                        <a:rPr lang="en-CA"/>
                        <a:t>Arianna</a:t>
                      </a:r>
                    </a:p>
                  </a:txBody>
                  <a:tcPr/>
                </a:tc>
                <a:tc>
                  <a:txBody>
                    <a:bodyPr/>
                    <a:lstStyle/>
                    <a:p>
                      <a:pPr algn="ctr"/>
                      <a:r>
                        <a:rPr lang="en-CA"/>
                        <a:t>Linda</a:t>
                      </a:r>
                    </a:p>
                  </a:txBody>
                  <a:tcPr/>
                </a:tc>
                <a:extLst>
                  <a:ext uri="{0D108BD9-81ED-4DB2-BD59-A6C34878D82A}">
                    <a16:rowId xmlns:a16="http://schemas.microsoft.com/office/drawing/2014/main" val="3387120266"/>
                  </a:ext>
                </a:extLst>
              </a:tr>
              <a:tr h="370840">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400" dirty="0">
                          <a:latin typeface="+mj-lt"/>
                        </a:rPr>
                        <a:t>There’s always room to grow (this can be done through in-class learning, independent learning, or just research)</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400" dirty="0">
                          <a:latin typeface="+mj-lt"/>
                        </a:rPr>
                        <a:t>Don’t be afraid or intimidated about learning new things--choose to be excited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1400" dirty="0">
                          <a:latin typeface="+mj-lt"/>
                        </a:rPr>
                        <a:t>Sometimes you just need a good night’s sleep so you can face your problems with a fresh set of eyes tomorrow</a:t>
                      </a:r>
                    </a:p>
                  </a:txBody>
                  <a:tcPr/>
                </a:tc>
                <a:tc>
                  <a:txBody>
                    <a:bodyPr/>
                    <a:lstStyle/>
                    <a:p>
                      <a:pPr marL="285750" indent="-285750">
                        <a:buFont typeface="Arial" panose="020B0604020202020204" pitchFamily="34" charset="0"/>
                        <a:buChar char="•"/>
                      </a:pPr>
                      <a:r>
                        <a:rPr lang="en-CA" sz="1400" dirty="0">
                          <a:latin typeface="+mj-lt"/>
                        </a:rPr>
                        <a:t>Problems are often much simpler than they appear</a:t>
                      </a:r>
                    </a:p>
                    <a:p>
                      <a:pPr marL="285750" indent="-285750">
                        <a:buFont typeface="Arial" panose="020B0604020202020204" pitchFamily="34" charset="0"/>
                        <a:buChar char="•"/>
                      </a:pPr>
                      <a:r>
                        <a:rPr lang="en-CA" sz="1400" dirty="0">
                          <a:latin typeface="+mj-lt"/>
                        </a:rPr>
                        <a:t>Take a deep breath and try not to get frustrated--the calmer you are, the clearer your thoughts will be</a:t>
                      </a:r>
                    </a:p>
                  </a:txBody>
                  <a:tcPr/>
                </a:tc>
                <a:extLst>
                  <a:ext uri="{0D108BD9-81ED-4DB2-BD59-A6C34878D82A}">
                    <a16:rowId xmlns:a16="http://schemas.microsoft.com/office/drawing/2014/main" val="1917202266"/>
                  </a:ext>
                </a:extLst>
              </a:tr>
            </a:tbl>
          </a:graphicData>
        </a:graphic>
      </p:graphicFrame>
      <p:pic>
        <p:nvPicPr>
          <p:cNvPr id="4" name="Recorded Sound">
            <a:hlinkClick r:id="" action="ppaction://media"/>
            <a:extLst>
              <a:ext uri="{FF2B5EF4-FFF2-40B4-BE49-F238E27FC236}">
                <a16:creationId xmlns:a16="http://schemas.microsoft.com/office/drawing/2014/main" id="{75370D3F-03EF-F7F0-0194-9BD30C45EDB4}"/>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45957" y="1415564"/>
            <a:ext cx="487363" cy="487363"/>
          </a:xfrm>
          <a:prstGeom prst="rect">
            <a:avLst/>
          </a:prstGeom>
        </p:spPr>
      </p:pic>
      <p:pic>
        <p:nvPicPr>
          <p:cNvPr id="5" name="Recorded Sound">
            <a:hlinkClick r:id="" action="ppaction://media"/>
            <a:extLst>
              <a:ext uri="{FF2B5EF4-FFF2-40B4-BE49-F238E27FC236}">
                <a16:creationId xmlns:a16="http://schemas.microsoft.com/office/drawing/2014/main" id="{2D228A71-BA9F-116C-D529-37BE54200DCF}"/>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3245485" y="1491840"/>
            <a:ext cx="487363" cy="487363"/>
          </a:xfrm>
          <a:prstGeom prst="rect">
            <a:avLst/>
          </a:prstGeom>
        </p:spPr>
      </p:pic>
      <p:pic>
        <p:nvPicPr>
          <p:cNvPr id="16" name="Recorded Sound">
            <a:hlinkClick r:id="" action="ppaction://media"/>
            <a:extLst>
              <a:ext uri="{FF2B5EF4-FFF2-40B4-BE49-F238E27FC236}">
                <a16:creationId xmlns:a16="http://schemas.microsoft.com/office/drawing/2014/main" id="{53446CEA-DA56-0B03-CF71-067478C4149C}"/>
              </a:ext>
            </a:extLst>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5892798" y="1496527"/>
            <a:ext cx="406400" cy="406400"/>
          </a:xfrm>
          <a:prstGeom prst="rect">
            <a:avLst/>
          </a:prstGeom>
        </p:spPr>
      </p:pic>
    </p:spTree>
    <p:extLst>
      <p:ext uri="{BB962C8B-B14F-4D97-AF65-F5344CB8AC3E}">
        <p14:creationId xmlns:p14="http://schemas.microsoft.com/office/powerpoint/2010/main" val="2275942205"/>
      </p:ext>
    </p:extLst>
  </p:cSld>
  <p:clrMapOvr>
    <a:masterClrMapping/>
  </p:clrMapOvr>
  <mc:AlternateContent xmlns:mc="http://schemas.openxmlformats.org/markup-compatibility/2006" xmlns:p14="http://schemas.microsoft.com/office/powerpoint/2010/main">
    <mc:Choice Requires="p14">
      <p:transition spd="slow" p14:dur="2000" advTm="48218"/>
    </mc:Choice>
    <mc:Fallback xmlns="">
      <p:transition spd="slow" advTm="48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18"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2295" fill="hold"/>
                                        <p:tgtEl>
                                          <p:spTgt spid="5"/>
                                        </p:tgtEl>
                                      </p:cBhvr>
                                    </p:cmd>
                                  </p:childTnLst>
                                </p:cTn>
                              </p:par>
                            </p:childTnLst>
                          </p:cTn>
                        </p:par>
                        <p:par>
                          <p:cTn id="11" fill="hold">
                            <p:stCondLst>
                              <p:cond delay="52295"/>
                            </p:stCondLst>
                            <p:childTnLst>
                              <p:par>
                                <p:cTn id="12" presetID="1" presetClass="mediacall" presetSubtype="0" fill="hold" nodeType="afterEffect">
                                  <p:stCondLst>
                                    <p:cond delay="0"/>
                                  </p:stCondLst>
                                  <p:childTnLst>
                                    <p:cmd type="call" cmd="playFrom(0.0)">
                                      <p:cBhvr>
                                        <p:cTn id="13" dur="48623"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4"/>
                </p:tgtEl>
              </p:cMediaNode>
            </p:audio>
            <p:audio>
              <p:cMediaNode vol="80000">
                <p:cTn id="15" fill="hold" display="0">
                  <p:stCondLst>
                    <p:cond delay="indefinite"/>
                  </p:stCondLst>
                  <p:endCondLst>
                    <p:cond evt="onStopAudio" delay="0">
                      <p:tgtEl>
                        <p:sldTgt/>
                      </p:tgtEl>
                    </p:cond>
                  </p:endCondLst>
                </p:cTn>
                <p:tgtEl>
                  <p:spTgt spid="5"/>
                </p:tgtEl>
              </p:cMediaNode>
            </p:audio>
            <p:audio>
              <p:cMediaNode vol="80000">
                <p:cTn id="16" fill="hold" display="0">
                  <p:stCondLst>
                    <p:cond delay="indefinite"/>
                  </p:stCondLst>
                  <p:endCondLst>
                    <p:cond evt="onStopAudio" delay="0">
                      <p:tgtEl>
                        <p:sldTgt/>
                      </p:tgtEl>
                    </p:cond>
                  </p:endCondLst>
                </p:cTn>
                <p:tgtEl>
                  <p:spTgt spid="16"/>
                </p:tgtEl>
              </p:cMediaNode>
            </p:audio>
          </p:childTnLst>
        </p:cTn>
      </p:par>
    </p:tnLst>
  </p:timing>
</p:sld>
</file>

<file path=ppt/theme/theme1.xml><?xml version="1.0" encoding="utf-8"?>
<a:theme xmlns:a="http://schemas.openxmlformats.org/drawingml/2006/main" name="VeniceBeachVTI">
  <a:themeElements>
    <a:clrScheme name="Venice Beach">
      <a:dk1>
        <a:sysClr val="windowText" lastClr="000000"/>
      </a:dk1>
      <a:lt1>
        <a:sysClr val="window" lastClr="FFFFFF"/>
      </a:lt1>
      <a:dk2>
        <a:srgbClr val="2B3E3D"/>
      </a:dk2>
      <a:lt2>
        <a:srgbClr val="FEF3EB"/>
      </a:lt2>
      <a:accent1>
        <a:srgbClr val="FE8542"/>
      </a:accent1>
      <a:accent2>
        <a:srgbClr val="EC6D60"/>
      </a:accent2>
      <a:accent3>
        <a:srgbClr val="CDA32B"/>
      </a:accent3>
      <a:accent4>
        <a:srgbClr val="EE66A7"/>
      </a:accent4>
      <a:accent5>
        <a:srgbClr val="EA5F48"/>
      </a:accent5>
      <a:accent6>
        <a:srgbClr val="C8466B"/>
      </a:accent6>
      <a:hlink>
        <a:srgbClr val="E46153"/>
      </a:hlink>
      <a:folHlink>
        <a:srgbClr val="CF63B0"/>
      </a:folHlink>
    </a:clrScheme>
    <a:fontScheme name="Avenir 1">
      <a:majorFont>
        <a:latin typeface="Avenir Next LT Pro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eniceBeachVTI" id="{69839BBA-F383-4FFD-B56A-E36ACE43E09D}" vid="{060D2740-A69C-444A-B833-E03D333ADD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1344</Words>
  <Application>Microsoft Office PowerPoint</Application>
  <PresentationFormat>Widescreen</PresentationFormat>
  <Paragraphs>59</Paragraphs>
  <Slides>5</Slides>
  <Notes>3</Notes>
  <HiddenSlides>0</HiddenSlides>
  <MMClips>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Aptos Black</vt:lpstr>
      <vt:lpstr>Arial</vt:lpstr>
      <vt:lpstr>Avenir Next LT Pro</vt:lpstr>
      <vt:lpstr>Avenir Next LT Pro Light</vt:lpstr>
      <vt:lpstr>Calibri</vt:lpstr>
      <vt:lpstr>Times New Roman</vt:lpstr>
      <vt:lpstr>VeniceBeachVTI</vt:lpstr>
      <vt:lpstr>CHE120: Dress to Impress</vt:lpstr>
      <vt:lpstr>Breakdown of roles</vt:lpstr>
      <vt:lpstr>Game pitch</vt:lpstr>
      <vt:lpstr>Challenges and Resolutions</vt:lpstr>
      <vt:lpstr>reflection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Arianna D.</dc:creator>
  <cp:lastModifiedBy>Arianna D.</cp:lastModifiedBy>
  <cp:revision>2</cp:revision>
  <dcterms:created xsi:type="dcterms:W3CDTF">2025-11-26T15:00:09Z</dcterms:created>
  <dcterms:modified xsi:type="dcterms:W3CDTF">2025-12-02T23:30:21Z</dcterms:modified>
</cp:coreProperties>
</file>

<file path=docProps/thumbnail.jpeg>
</file>